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72" r:id="rId3"/>
    <p:sldId id="385" r:id="rId4"/>
    <p:sldId id="373" r:id="rId5"/>
    <p:sldId id="375" r:id="rId6"/>
    <p:sldId id="387" r:id="rId7"/>
    <p:sldId id="376" r:id="rId8"/>
    <p:sldId id="374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</p:sldIdLst>
  <p:sldSz cx="12192000" cy="6858000"/>
  <p:notesSz cx="6881813" cy="10002838"/>
  <p:custDataLst>
    <p:tags r:id="rId20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9900"/>
    <a:srgbClr val="33CC33"/>
    <a:srgbClr val="008000"/>
    <a:srgbClr val="009900"/>
    <a:srgbClr val="E5032E"/>
    <a:srgbClr val="FFFF00"/>
    <a:srgbClr val="C4E59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0" autoAdjust="0"/>
    <p:restoredTop sz="95405" autoAdjust="0"/>
  </p:normalViewPr>
  <p:slideViewPr>
    <p:cSldViewPr snapToGrid="0">
      <p:cViewPr>
        <p:scale>
          <a:sx n="119" d="100"/>
          <a:sy n="119" d="100"/>
        </p:scale>
        <p:origin x="-72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699"/>
    </p:cViewPr>
  </p:sorterViewPr>
  <p:notesViewPr>
    <p:cSldViewPr snapToGrid="0">
      <p:cViewPr varScale="1">
        <p:scale>
          <a:sx n="62" d="100"/>
          <a:sy n="62" d="100"/>
        </p:scale>
        <p:origin x="3221" y="4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ADB001-8553-4676-B321-661AC705E8B2}" type="datetimeFigureOut">
              <a:rPr lang="it-IT"/>
              <a:pPr>
                <a:defRPr/>
              </a:pPr>
              <a:t>13/04/2014</a:t>
            </a:fld>
            <a:endParaRPr lang="it-IT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8291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501188"/>
            <a:ext cx="2982912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27530B-CB90-4F72-B25C-57497EB605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665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1650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A637D5F-6D3A-4FC4-A09C-15801360F83C}" type="datetimeFigureOut">
              <a:rPr lang="it-IT"/>
              <a:pPr>
                <a:defRPr/>
              </a:pPr>
              <a:t>13/04/2014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813300"/>
            <a:ext cx="5505450" cy="3938588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82913" cy="501650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97313" y="9501188"/>
            <a:ext cx="2982912" cy="501650"/>
          </a:xfrm>
          <a:prstGeom prst="rect">
            <a:avLst/>
          </a:prstGeom>
        </p:spPr>
        <p:txBody>
          <a:bodyPr vert="horz" wrap="square" lIns="96478" tIns="48239" rIns="96478" bIns="4823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DF9EF3-9E94-4BE1-A8F8-6FFB0A8803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47511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E091C2-FD3F-4245-9352-818D11EE0207}" type="slidenum">
              <a:rPr lang="it-IT" altLang="it-IT" sz="1300" smtClean="0"/>
              <a:pPr>
                <a:spcBef>
                  <a:spcPct val="0"/>
                </a:spcBef>
              </a:pPr>
              <a:t>1</a:t>
            </a:fld>
            <a:endParaRPr lang="it-IT" altLang="it-IT" sz="1300" smtClean="0"/>
          </a:p>
        </p:txBody>
      </p:sp>
    </p:spTree>
    <p:extLst>
      <p:ext uri="{BB962C8B-B14F-4D97-AF65-F5344CB8AC3E}">
        <p14:creationId xmlns:p14="http://schemas.microsoft.com/office/powerpoint/2010/main" xmlns="" val="2134469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F9EF3-9E94-4BE1-A8F8-6FFB0A8803F0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27542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F9EF3-9E94-4BE1-A8F8-6FFB0A8803F0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9298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F9EF3-9E94-4BE1-A8F8-6FFB0A8803F0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07041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F9EF3-9E94-4BE1-A8F8-6FFB0A8803F0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39356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F9EF3-9E94-4BE1-A8F8-6FFB0A8803F0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8200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F9EF3-9E94-4BE1-A8F8-6FFB0A8803F0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60912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F9EF3-9E94-4BE1-A8F8-6FFB0A8803F0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3224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9" name="Rettangolo 18"/>
          <p:cNvSpPr/>
          <p:nvPr userDrawn="1"/>
        </p:nvSpPr>
        <p:spPr>
          <a:xfrm>
            <a:off x="1307038" y="6556119"/>
            <a:ext cx="78692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UNITÀ SINDACALE Falcri Silcea - Viale Liegi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48/B - </a:t>
            </a: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00198 Roma - Tel.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06.8416336 - </a:t>
            </a: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Fax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06.8416343 – Aprile 2014					</a:t>
            </a:r>
            <a:endParaRPr lang="en-US" sz="12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4466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9" name="Rettangolo 18"/>
          <p:cNvSpPr/>
          <p:nvPr userDrawn="1"/>
        </p:nvSpPr>
        <p:spPr>
          <a:xfrm>
            <a:off x="1295457" y="6580188"/>
            <a:ext cx="78157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UNITÀ SINDACALE Falcri Silcea - Viale Liegi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48/B - </a:t>
            </a: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00198 Roma - Tel.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06.8416336</a:t>
            </a:r>
            <a:r>
              <a:rPr lang="it-IT" sz="1200" baseline="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-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</a:t>
            </a: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Fax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06.8416343 – Aprile 2014</a:t>
            </a:r>
            <a:endParaRPr lang="en-US" sz="12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1098" y="188384"/>
            <a:ext cx="828000" cy="86675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899332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9" name="Rettangolo 18"/>
          <p:cNvSpPr/>
          <p:nvPr userDrawn="1"/>
        </p:nvSpPr>
        <p:spPr>
          <a:xfrm>
            <a:off x="1731600" y="6555599"/>
            <a:ext cx="7164000" cy="28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UNITÀ SINDACALE Falcri Silcea - Viale Liegi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48/B - </a:t>
            </a: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00198 Roma - Tel.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06.8416336 - </a:t>
            </a:r>
            <a:r>
              <a:rPr lang="it-IT" sz="12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Fax </a:t>
            </a:r>
            <a:r>
              <a:rPr lang="it-IT" sz="12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06.8416343</a:t>
            </a:r>
            <a:endParaRPr lang="en-US" sz="12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ottotitolo 2"/>
          <p:cNvSpPr>
            <a:spLocks noGrp="1"/>
          </p:cNvSpPr>
          <p:nvPr>
            <p:ph type="subTitle" idx="4294967295"/>
          </p:nvPr>
        </p:nvSpPr>
        <p:spPr>
          <a:xfrm>
            <a:off x="421342" y="3383753"/>
            <a:ext cx="10219764" cy="229987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it-IT" sz="4000" b="1" dirty="0" smtClean="0">
                <a:solidFill>
                  <a:schemeClr val="accent2"/>
                </a:solidFill>
              </a:rPr>
              <a:t>PIATTAFORMA RINNOVO CCNL </a:t>
            </a:r>
          </a:p>
          <a:p>
            <a:pPr marL="0" indent="0" algn="ctr">
              <a:buNone/>
            </a:pPr>
            <a:r>
              <a:rPr lang="it-IT" sz="4000" b="1" dirty="0" smtClean="0">
                <a:solidFill>
                  <a:schemeClr val="accent2"/>
                </a:solidFill>
              </a:rPr>
              <a:t>19 gennaio 2012</a:t>
            </a:r>
            <a:endParaRPr lang="it-IT" sz="40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chemeClr val="accent2"/>
                </a:solidFill>
              </a:rPr>
              <a:t>UNITÀ SINDACALE FALCRI SILCEA</a:t>
            </a:r>
            <a:endParaRPr lang="it-IT" sz="4000" b="1" dirty="0">
              <a:solidFill>
                <a:schemeClr val="accent2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9929" y="681543"/>
            <a:ext cx="2153658" cy="22544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352365" y="5683623"/>
            <a:ext cx="2357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solidFill>
                  <a:srgbClr val="FF0000"/>
                </a:solidFill>
                <a:latin typeface="Goudy Old Style" panose="02020502050305020303" pitchFamily="18" charset="0"/>
              </a:rPr>
              <a:t>Aprile 2014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99247" y="79136"/>
            <a:ext cx="9009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RESPONSABILITÀ </a:t>
            </a:r>
            <a:r>
              <a:rPr lang="it-IT" sz="3600" dirty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DELLA LAVORATRICE E DEL LAVORATORE</a:t>
            </a:r>
          </a:p>
          <a:p>
            <a:pPr algn="ctr"/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23046" y="1833462"/>
            <a:ext cx="916192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Errori </a:t>
            </a:r>
            <a:r>
              <a:rPr lang="it-IT" sz="2400" b="1" dirty="0">
                <a:latin typeface="Goudy Old Style" panose="02020502050305020303" pitchFamily="18" charset="0"/>
              </a:rPr>
              <a:t>od omissioni </a:t>
            </a:r>
            <a:r>
              <a:rPr lang="it-IT" sz="2400" dirty="0">
                <a:latin typeface="Goudy Old Style" panose="02020502050305020303" pitchFamily="18" charset="0"/>
              </a:rPr>
              <a:t>commessi, spesso imputabili al caos </a:t>
            </a:r>
            <a:r>
              <a:rPr lang="it-IT" sz="2400" dirty="0" smtClean="0">
                <a:latin typeface="Goudy Old Style" panose="02020502050305020303" pitchFamily="18" charset="0"/>
              </a:rPr>
              <a:t>lavorativo (</a:t>
            </a:r>
            <a:r>
              <a:rPr lang="it-IT" sz="2400" dirty="0">
                <a:latin typeface="Goudy Old Style" panose="02020502050305020303" pitchFamily="18" charset="0"/>
              </a:rPr>
              <a:t>carenze di organici, </a:t>
            </a:r>
            <a:r>
              <a:rPr lang="it-IT" sz="2400" dirty="0" smtClean="0">
                <a:latin typeface="Goudy Old Style" panose="02020502050305020303" pitchFamily="18" charset="0"/>
              </a:rPr>
              <a:t>sostituzioni, </a:t>
            </a:r>
            <a:r>
              <a:rPr lang="it-IT" sz="2400" dirty="0">
                <a:latin typeface="Goudy Old Style" panose="02020502050305020303" pitchFamily="18" charset="0"/>
              </a:rPr>
              <a:t>indicazioni commerciali pressanti e spesso contraddittorie, scarsa formazione, pressioni commerciali esasperanti) </a:t>
            </a:r>
            <a:r>
              <a:rPr lang="it-IT" sz="2400" b="1" dirty="0">
                <a:latin typeface="Goudy Old Style" panose="02020502050305020303" pitchFamily="18" charset="0"/>
              </a:rPr>
              <a:t>non possono e non devono essere </a:t>
            </a:r>
            <a:r>
              <a:rPr lang="it-IT" sz="2400" b="1" dirty="0" smtClean="0">
                <a:latin typeface="Goudy Old Style" panose="02020502050305020303" pitchFamily="18" charset="0"/>
              </a:rPr>
              <a:t>loro imputati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L’</a:t>
            </a:r>
            <a:r>
              <a:rPr lang="it-IT" sz="2400" b="1" dirty="0">
                <a:latin typeface="Goudy Old Style" panose="02020502050305020303" pitchFamily="18" charset="0"/>
              </a:rPr>
              <a:t>informazione</a:t>
            </a:r>
            <a:r>
              <a:rPr lang="it-IT" sz="2400" dirty="0">
                <a:latin typeface="Goudy Old Style" panose="02020502050305020303" pitchFamily="18" charset="0"/>
              </a:rPr>
              <a:t> e la </a:t>
            </a:r>
            <a:r>
              <a:rPr lang="it-IT" sz="2400" b="1" dirty="0">
                <a:latin typeface="Goudy Old Style" panose="02020502050305020303" pitchFamily="18" charset="0"/>
              </a:rPr>
              <a:t>formazione</a:t>
            </a:r>
            <a:r>
              <a:rPr lang="it-IT" sz="2400" dirty="0">
                <a:latin typeface="Goudy Old Style" panose="02020502050305020303" pitchFamily="18" charset="0"/>
              </a:rPr>
              <a:t> devono essere </a:t>
            </a:r>
            <a:r>
              <a:rPr lang="it-IT" sz="2400" b="1" dirty="0">
                <a:latin typeface="Goudy Old Style" panose="02020502050305020303" pitchFamily="18" charset="0"/>
              </a:rPr>
              <a:t>continu</a:t>
            </a:r>
            <a:r>
              <a:rPr lang="it-IT" sz="2400" dirty="0">
                <a:latin typeface="Goudy Old Style" panose="02020502050305020303" pitchFamily="18" charset="0"/>
              </a:rPr>
              <a:t>e e prevedere </a:t>
            </a:r>
            <a:r>
              <a:rPr lang="it-IT" sz="2400" b="1" dirty="0">
                <a:latin typeface="Goudy Old Style" panose="02020502050305020303" pitchFamily="18" charset="0"/>
              </a:rPr>
              <a:t>adeguati spazi </a:t>
            </a:r>
            <a:r>
              <a:rPr lang="it-IT" sz="2400" b="1" dirty="0" smtClean="0">
                <a:latin typeface="Goudy Old Style" panose="02020502050305020303" pitchFamily="18" charset="0"/>
              </a:rPr>
              <a:t>temporali e logistici</a:t>
            </a:r>
            <a:r>
              <a:rPr lang="it-IT" sz="2400" dirty="0" smtClean="0">
                <a:latin typeface="Goudy Old Style" panose="02020502050305020303" pitchFamily="18" charset="0"/>
              </a:rPr>
              <a:t>, </a:t>
            </a:r>
            <a:r>
              <a:rPr lang="it-IT" sz="2400" dirty="0">
                <a:latin typeface="Goudy Old Style" panose="02020502050305020303" pitchFamily="18" charset="0"/>
              </a:rPr>
              <a:t>durante il normale orario di </a:t>
            </a:r>
            <a:r>
              <a:rPr lang="it-IT" sz="2400" dirty="0" smtClean="0">
                <a:latin typeface="Goudy Old Style" panose="02020502050305020303" pitchFamily="18" charset="0"/>
              </a:rPr>
              <a:t>lavoro.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Ampliare </a:t>
            </a:r>
            <a:r>
              <a:rPr lang="it-IT" sz="2400" dirty="0">
                <a:latin typeface="Goudy Old Style" panose="02020502050305020303" pitchFamily="18" charset="0"/>
              </a:rPr>
              <a:t>la copertura sulla responsabilità patrimoniale in favore dei colleghi e </a:t>
            </a:r>
            <a:r>
              <a:rPr lang="it-IT" sz="2400" dirty="0" smtClean="0">
                <a:latin typeface="Goudy Old Style" panose="02020502050305020303" pitchFamily="18" charset="0"/>
              </a:rPr>
              <a:t>prevedere una </a:t>
            </a:r>
            <a:r>
              <a:rPr lang="it-IT" sz="2400" dirty="0">
                <a:latin typeface="Goudy Old Style" panose="02020502050305020303" pitchFamily="18" charset="0"/>
              </a:rPr>
              <a:t>completa </a:t>
            </a:r>
            <a:r>
              <a:rPr lang="it-IT" sz="2400" b="1" dirty="0">
                <a:latin typeface="Goudy Old Style" panose="02020502050305020303" pitchFamily="18" charset="0"/>
              </a:rPr>
              <a:t>assistenza/tutela </a:t>
            </a:r>
            <a:r>
              <a:rPr lang="it-IT" sz="2400" b="1" dirty="0" smtClean="0">
                <a:latin typeface="Goudy Old Style" panose="02020502050305020303" pitchFamily="18" charset="0"/>
              </a:rPr>
              <a:t>legale</a:t>
            </a:r>
            <a:r>
              <a:rPr lang="it-IT" sz="2400" dirty="0" smtClean="0">
                <a:latin typeface="Goudy Old Style" panose="02020502050305020303" pitchFamily="18" charset="0"/>
              </a:rPr>
              <a:t>. </a:t>
            </a:r>
            <a:endParaRPr lang="it-IT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7132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99247" y="79136"/>
            <a:ext cx="9009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SALUTE E </a:t>
            </a:r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SICUREZZA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03413" y="704989"/>
            <a:ext cx="1019287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>
                <a:latin typeface="Goudy Old Style" panose="02020502050305020303" pitchFamily="18" charset="0"/>
              </a:rPr>
              <a:t>S</a:t>
            </a:r>
            <a:r>
              <a:rPr lang="it-IT" sz="2400" b="1" dirty="0" smtClean="0">
                <a:latin typeface="Goudy Old Style" panose="02020502050305020303" pitchFamily="18" charset="0"/>
              </a:rPr>
              <a:t>tress </a:t>
            </a:r>
            <a:r>
              <a:rPr lang="it-IT" sz="2400" b="1" dirty="0">
                <a:latin typeface="Goudy Old Style" panose="02020502050305020303" pitchFamily="18" charset="0"/>
              </a:rPr>
              <a:t>lavoro-correlato </a:t>
            </a:r>
            <a:r>
              <a:rPr lang="it-IT" sz="2400" dirty="0">
                <a:latin typeface="Goudy Old Style" panose="02020502050305020303" pitchFamily="18" charset="0"/>
              </a:rPr>
              <a:t>e </a:t>
            </a:r>
            <a:r>
              <a:rPr lang="it-IT" sz="2400" b="1" dirty="0" smtClean="0">
                <a:latin typeface="Goudy Old Style" panose="02020502050305020303" pitchFamily="18" charset="0"/>
              </a:rPr>
              <a:t>differenze </a:t>
            </a:r>
            <a:r>
              <a:rPr lang="it-IT" sz="2400" b="1" dirty="0">
                <a:latin typeface="Goudy Old Style" panose="02020502050305020303" pitchFamily="18" charset="0"/>
              </a:rPr>
              <a:t>di </a:t>
            </a:r>
            <a:r>
              <a:rPr lang="it-IT" sz="2400" b="1" dirty="0" smtClean="0">
                <a:latin typeface="Goudy Old Style" panose="02020502050305020303" pitchFamily="18" charset="0"/>
              </a:rPr>
              <a:t>genere</a:t>
            </a:r>
            <a:r>
              <a:rPr lang="it-IT" sz="2400" dirty="0" smtClean="0">
                <a:latin typeface="Goudy Old Style" panose="02020502050305020303" pitchFamily="18" charset="0"/>
              </a:rPr>
              <a:t>: 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nei contratti ed accordi aziendali bisogna condividere </a:t>
            </a:r>
            <a:r>
              <a:rPr lang="it-IT" sz="2400" dirty="0">
                <a:latin typeface="Goudy Old Style" panose="02020502050305020303" pitchFamily="18" charset="0"/>
              </a:rPr>
              <a:t>le </a:t>
            </a:r>
            <a:r>
              <a:rPr lang="it-IT" sz="2400" b="1" dirty="0">
                <a:latin typeface="Goudy Old Style" panose="02020502050305020303" pitchFamily="18" charset="0"/>
              </a:rPr>
              <a:t>linee guida per la prevenzione e la gestione </a:t>
            </a:r>
            <a:r>
              <a:rPr lang="it-IT" sz="2400" dirty="0">
                <a:latin typeface="Goudy Old Style" panose="02020502050305020303" pitchFamily="18" charset="0"/>
              </a:rPr>
              <a:t>dei fenomeni di </a:t>
            </a:r>
            <a:r>
              <a:rPr lang="it-IT" sz="2400" dirty="0" smtClean="0">
                <a:latin typeface="Goudy Old Style" panose="02020502050305020303" pitchFamily="18" charset="0"/>
              </a:rPr>
              <a:t>SLC; </a:t>
            </a:r>
            <a:r>
              <a:rPr lang="it-IT" sz="2400" dirty="0">
                <a:latin typeface="Goudy Old Style" panose="02020502050305020303" pitchFamily="18" charset="0"/>
              </a:rPr>
              <a:t>particolare attenzione alla valutazione del rischio da stress </a:t>
            </a:r>
            <a:r>
              <a:rPr lang="it-IT" sz="2400" dirty="0" smtClean="0">
                <a:latin typeface="Goudy Old Style" panose="02020502050305020303" pitchFamily="18" charset="0"/>
              </a:rPr>
              <a:t>lavoro-correlato.</a:t>
            </a:r>
            <a:endParaRPr lang="it-IT" sz="2400" dirty="0">
              <a:latin typeface="Goudy Old Style" panose="02020502050305020303" pitchFamily="18" charset="0"/>
            </a:endParaRPr>
          </a:p>
          <a:p>
            <a:pPr marL="8001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considerazione della </a:t>
            </a:r>
            <a:r>
              <a:rPr lang="it-IT" sz="2400" b="1" dirty="0">
                <a:latin typeface="Goudy Old Style" panose="02020502050305020303" pitchFamily="18" charset="0"/>
              </a:rPr>
              <a:t>differenza di genere </a:t>
            </a:r>
            <a:r>
              <a:rPr lang="it-IT" sz="2400" dirty="0">
                <a:latin typeface="Goudy Old Style" panose="02020502050305020303" pitchFamily="18" charset="0"/>
              </a:rPr>
              <a:t>in relazione alla valutazione dei rischi e alla predisposizione delle misure di </a:t>
            </a:r>
            <a:r>
              <a:rPr lang="it-IT" sz="2400" dirty="0" smtClean="0">
                <a:latin typeface="Goudy Old Style" panose="02020502050305020303" pitchFamily="18" charset="0"/>
              </a:rPr>
              <a:t>prevenzione.</a:t>
            </a:r>
          </a:p>
        </p:txBody>
      </p:sp>
      <p:sp>
        <p:nvSpPr>
          <p:cNvPr id="5" name="Rettangolo 4"/>
          <p:cNvSpPr/>
          <p:nvPr/>
        </p:nvSpPr>
        <p:spPr>
          <a:xfrm>
            <a:off x="403413" y="5608937"/>
            <a:ext cx="10192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Divieto</a:t>
            </a:r>
            <a:r>
              <a:rPr lang="it-IT" sz="2400" dirty="0" smtClean="0">
                <a:latin typeface="Goudy Old Style" panose="02020502050305020303" pitchFamily="18" charset="0"/>
              </a:rPr>
              <a:t> </a:t>
            </a:r>
            <a:r>
              <a:rPr lang="it-IT" sz="2400" dirty="0">
                <a:latin typeface="Goudy Old Style" panose="02020502050305020303" pitchFamily="18" charset="0"/>
              </a:rPr>
              <a:t>di aprire al pubblico </a:t>
            </a:r>
            <a:r>
              <a:rPr lang="it-IT" sz="2400" b="1" dirty="0">
                <a:latin typeface="Goudy Old Style" panose="02020502050305020303" pitchFamily="18" charset="0"/>
              </a:rPr>
              <a:t>agenzie con </a:t>
            </a:r>
            <a:r>
              <a:rPr lang="it-IT" sz="2400" b="1" dirty="0" smtClean="0">
                <a:latin typeface="Goudy Old Style" panose="02020502050305020303" pitchFamily="18" charset="0"/>
              </a:rPr>
              <a:t>un </a:t>
            </a:r>
            <a:r>
              <a:rPr lang="it-IT" sz="2400" b="1" dirty="0">
                <a:latin typeface="Goudy Old Style" panose="02020502050305020303" pitchFamily="18" charset="0"/>
              </a:rPr>
              <a:t>solo </a:t>
            </a:r>
            <a:r>
              <a:rPr lang="it-IT" sz="2400" b="1" dirty="0" smtClean="0">
                <a:latin typeface="Goudy Old Style" panose="02020502050305020303" pitchFamily="18" charset="0"/>
              </a:rPr>
              <a:t>addetto</a:t>
            </a:r>
            <a:r>
              <a:rPr lang="it-IT" sz="2400" dirty="0" smtClean="0">
                <a:latin typeface="Goudy Old Style" panose="02020502050305020303" pitchFamily="18" charset="0"/>
              </a:rPr>
              <a:t>. </a:t>
            </a:r>
          </a:p>
        </p:txBody>
      </p:sp>
      <p:sp>
        <p:nvSpPr>
          <p:cNvPr id="6" name="Rettangolo 5"/>
          <p:cNvSpPr/>
          <p:nvPr/>
        </p:nvSpPr>
        <p:spPr>
          <a:xfrm>
            <a:off x="403413" y="3167202"/>
            <a:ext cx="1019287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Rischio rapina</a:t>
            </a:r>
            <a:r>
              <a:rPr lang="it-IT" sz="2400" dirty="0" smtClean="0">
                <a:latin typeface="Goudy Old Style" panose="02020502050305020303" pitchFamily="18" charset="0"/>
              </a:rPr>
              <a:t>: 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m</a:t>
            </a:r>
            <a:r>
              <a:rPr lang="it-IT" sz="2400" dirty="0" smtClean="0">
                <a:latin typeface="Goudy Old Style" panose="02020502050305020303" pitchFamily="18" charset="0"/>
              </a:rPr>
              <a:t>aggiore </a:t>
            </a:r>
            <a:r>
              <a:rPr lang="it-IT" sz="2400" dirty="0">
                <a:latin typeface="Goudy Old Style" panose="02020502050305020303" pitchFamily="18" charset="0"/>
              </a:rPr>
              <a:t>coinvolgimento </a:t>
            </a:r>
            <a:r>
              <a:rPr lang="it-IT" sz="2400" dirty="0" smtClean="0">
                <a:latin typeface="Goudy Old Style" panose="02020502050305020303" pitchFamily="18" charset="0"/>
              </a:rPr>
              <a:t>del Sindacato sulla </a:t>
            </a:r>
            <a:r>
              <a:rPr lang="it-IT" sz="2400" b="1" dirty="0" smtClean="0">
                <a:latin typeface="Goudy Old Style" panose="02020502050305020303" pitchFamily="18" charset="0"/>
              </a:rPr>
              <a:t>prevenzione</a:t>
            </a:r>
            <a:r>
              <a:rPr lang="it-IT" sz="2400" dirty="0" smtClean="0">
                <a:latin typeface="Goudy Old Style" panose="02020502050305020303" pitchFamily="18" charset="0"/>
              </a:rPr>
              <a:t>; </a:t>
            </a:r>
            <a:r>
              <a:rPr lang="it-IT" sz="2400" dirty="0">
                <a:latin typeface="Goudy Old Style" panose="02020502050305020303" pitchFamily="18" charset="0"/>
              </a:rPr>
              <a:t>dettagliata </a:t>
            </a:r>
            <a:r>
              <a:rPr lang="it-IT" sz="2400" b="1" dirty="0">
                <a:latin typeface="Goudy Old Style" panose="02020502050305020303" pitchFamily="18" charset="0"/>
              </a:rPr>
              <a:t>informativa</a:t>
            </a:r>
            <a:r>
              <a:rPr lang="it-IT" sz="2400" dirty="0">
                <a:latin typeface="Goudy Old Style" panose="02020502050305020303" pitchFamily="18" charset="0"/>
              </a:rPr>
              <a:t> sugli eventi </a:t>
            </a:r>
            <a:r>
              <a:rPr lang="it-IT" sz="2400" dirty="0" smtClean="0">
                <a:latin typeface="Goudy Old Style" panose="02020502050305020303" pitchFamily="18" charset="0"/>
              </a:rPr>
              <a:t>criminosi e </a:t>
            </a:r>
            <a:r>
              <a:rPr lang="it-IT" sz="2400" b="1" dirty="0" smtClean="0">
                <a:latin typeface="Goudy Old Style" panose="02020502050305020303" pitchFamily="18" charset="0"/>
              </a:rPr>
              <a:t>relazione</a:t>
            </a:r>
            <a:r>
              <a:rPr lang="it-IT" sz="2400" dirty="0" smtClean="0">
                <a:latin typeface="Goudy Old Style" panose="02020502050305020303" pitchFamily="18" charset="0"/>
              </a:rPr>
              <a:t> alla RSA in caso di rapina;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salvaguardare il </a:t>
            </a:r>
            <a:r>
              <a:rPr lang="it-IT" sz="2400" dirty="0" smtClean="0">
                <a:latin typeface="Goudy Old Style" panose="02020502050305020303" pitchFamily="18" charset="0"/>
              </a:rPr>
              <a:t>patrimonio </a:t>
            </a:r>
            <a:r>
              <a:rPr lang="it-IT" sz="2400" b="1" dirty="0" smtClean="0">
                <a:latin typeface="Goudy Old Style" panose="02020502050305020303" pitchFamily="18" charset="0"/>
              </a:rPr>
              <a:t>senza esporre colleghi e </a:t>
            </a:r>
            <a:r>
              <a:rPr lang="it-IT" sz="2400" b="1" dirty="0">
                <a:latin typeface="Goudy Old Style" panose="02020502050305020303" pitchFamily="18" charset="0"/>
              </a:rPr>
              <a:t>clienti a rischi </a:t>
            </a:r>
            <a:r>
              <a:rPr lang="it-IT" sz="2400" dirty="0">
                <a:latin typeface="Goudy Old Style" panose="02020502050305020303" pitchFamily="18" charset="0"/>
              </a:rPr>
              <a:t>enormi e non </a:t>
            </a:r>
            <a:r>
              <a:rPr lang="it-IT" sz="2400" dirty="0" smtClean="0">
                <a:latin typeface="Goudy Old Style" panose="02020502050305020303" pitchFamily="18" charset="0"/>
              </a:rPr>
              <a:t>tollerabili;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valutazione delle </a:t>
            </a:r>
            <a:r>
              <a:rPr lang="it-IT" sz="2400" b="1" dirty="0">
                <a:latin typeface="Goudy Old Style" panose="02020502050305020303" pitchFamily="18" charset="0"/>
              </a:rPr>
              <a:t>tentate </a:t>
            </a:r>
            <a:r>
              <a:rPr lang="it-IT" sz="2400" b="1" dirty="0" smtClean="0">
                <a:latin typeface="Goudy Old Style" panose="02020502050305020303" pitchFamily="18" charset="0"/>
              </a:rPr>
              <a:t>rapine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</p:txBody>
      </p:sp>
      <p:sp>
        <p:nvSpPr>
          <p:cNvPr id="7" name="Rettangolo 6"/>
          <p:cNvSpPr/>
          <p:nvPr/>
        </p:nvSpPr>
        <p:spPr>
          <a:xfrm>
            <a:off x="403413" y="6070602"/>
            <a:ext cx="10192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Videoterminalisti</a:t>
            </a:r>
            <a:r>
              <a:rPr lang="it-IT" sz="2400" dirty="0" smtClean="0">
                <a:latin typeface="Goudy Old Style" panose="02020502050305020303" pitchFamily="18" charset="0"/>
              </a:rPr>
              <a:t>: chiarezza nella definizione; visita oculistica per tutti.</a:t>
            </a:r>
            <a:endParaRPr lang="it-IT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87378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99247" y="16381"/>
            <a:ext cx="9009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ASSETTI PROFESSIONALI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12376" y="680642"/>
            <a:ext cx="982531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>
                <a:latin typeface="Goudy Old Style" panose="02020502050305020303" pitchFamily="18" charset="0"/>
              </a:rPr>
              <a:t>F</a:t>
            </a:r>
            <a:r>
              <a:rPr lang="it-IT" sz="2400" b="1" dirty="0" smtClean="0">
                <a:latin typeface="Goudy Old Style" panose="02020502050305020303" pitchFamily="18" charset="0"/>
              </a:rPr>
              <a:t>ormazione </a:t>
            </a:r>
            <a:r>
              <a:rPr lang="it-IT" sz="2400" b="1" dirty="0">
                <a:latin typeface="Goudy Old Style" panose="02020502050305020303" pitchFamily="18" charset="0"/>
              </a:rPr>
              <a:t>continua </a:t>
            </a:r>
            <a:r>
              <a:rPr lang="it-IT" sz="2400" dirty="0">
                <a:latin typeface="Goudy Old Style" panose="02020502050305020303" pitchFamily="18" charset="0"/>
              </a:rPr>
              <a:t>per tutto l’arco del percorso </a:t>
            </a:r>
            <a:r>
              <a:rPr lang="it-IT" sz="2400" dirty="0" smtClean="0">
                <a:latin typeface="Goudy Old Style" panose="02020502050305020303" pitchFamily="18" charset="0"/>
              </a:rPr>
              <a:t>lavorativo.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Chiarezza </a:t>
            </a:r>
            <a:r>
              <a:rPr lang="it-IT" sz="2400" dirty="0">
                <a:latin typeface="Goudy Old Style" panose="02020502050305020303" pitchFamily="18" charset="0"/>
              </a:rPr>
              <a:t>nella </a:t>
            </a:r>
            <a:r>
              <a:rPr lang="it-IT" sz="2400" b="1" dirty="0">
                <a:latin typeface="Goudy Old Style" panose="02020502050305020303" pitchFamily="18" charset="0"/>
              </a:rPr>
              <a:t>definizione delle </a:t>
            </a:r>
            <a:r>
              <a:rPr lang="it-IT" sz="2400" b="1" dirty="0" smtClean="0">
                <a:latin typeface="Goudy Old Style" panose="02020502050305020303" pitchFamily="18" charset="0"/>
              </a:rPr>
              <a:t>mansioni</a:t>
            </a:r>
            <a:r>
              <a:rPr lang="it-IT" sz="2400" dirty="0" smtClean="0">
                <a:latin typeface="Goudy Old Style" panose="02020502050305020303" pitchFamily="18" charset="0"/>
              </a:rPr>
              <a:t>, </a:t>
            </a:r>
            <a:r>
              <a:rPr lang="it-IT" sz="2400" dirty="0">
                <a:latin typeface="Goudy Old Style" panose="02020502050305020303" pitchFamily="18" charset="0"/>
              </a:rPr>
              <a:t>impedendo confusioni di ruolo e </a:t>
            </a:r>
            <a:r>
              <a:rPr lang="it-IT" sz="2400" dirty="0" smtClean="0">
                <a:latin typeface="Goudy Old Style" panose="02020502050305020303" pitchFamily="18" charset="0"/>
              </a:rPr>
              <a:t>responsabilità.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Attenzione a </a:t>
            </a:r>
            <a:r>
              <a:rPr lang="it-IT" sz="2400" b="1" dirty="0">
                <a:latin typeface="Goudy Old Style" panose="02020502050305020303" pitchFamily="18" charset="0"/>
              </a:rPr>
              <a:t>blocco delle prestazioni straordinarie </a:t>
            </a:r>
            <a:r>
              <a:rPr lang="it-IT" sz="2400" dirty="0" smtClean="0">
                <a:latin typeface="Goudy Old Style" panose="02020502050305020303" pitchFamily="18" charset="0"/>
              </a:rPr>
              <a:t>che </a:t>
            </a:r>
            <a:r>
              <a:rPr lang="it-IT" sz="2400" dirty="0">
                <a:latin typeface="Goudy Old Style" panose="02020502050305020303" pitchFamily="18" charset="0"/>
              </a:rPr>
              <a:t>spesso </a:t>
            </a:r>
            <a:r>
              <a:rPr lang="it-IT" sz="2400" dirty="0" smtClean="0">
                <a:latin typeface="Goudy Old Style" panose="02020502050305020303" pitchFamily="18" charset="0"/>
              </a:rPr>
              <a:t>porta a </a:t>
            </a:r>
            <a:r>
              <a:rPr lang="it-IT" sz="2400" dirty="0">
                <a:latin typeface="Goudy Old Style" panose="02020502050305020303" pitchFamily="18" charset="0"/>
              </a:rPr>
              <a:t>protrarre la prestazione lavorativa oltre l’orario di lavoro, senza il </a:t>
            </a:r>
            <a:r>
              <a:rPr lang="it-IT" sz="2400" b="1" dirty="0">
                <a:latin typeface="Goudy Old Style" panose="02020502050305020303" pitchFamily="18" charset="0"/>
              </a:rPr>
              <a:t>riconoscimento del giusto </a:t>
            </a:r>
            <a:r>
              <a:rPr lang="it-IT" sz="2400" b="1" dirty="0" smtClean="0">
                <a:latin typeface="Goudy Old Style" panose="02020502050305020303" pitchFamily="18" charset="0"/>
              </a:rPr>
              <a:t>compenso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Garantire </a:t>
            </a:r>
            <a:r>
              <a:rPr lang="it-IT" sz="2400" dirty="0">
                <a:latin typeface="Goudy Old Style" panose="02020502050305020303" pitchFamily="18" charset="0"/>
              </a:rPr>
              <a:t>il rispetto del </a:t>
            </a:r>
            <a:r>
              <a:rPr lang="it-IT" sz="2400" b="1" dirty="0">
                <a:latin typeface="Goudy Old Style" panose="02020502050305020303" pitchFamily="18" charset="0"/>
              </a:rPr>
              <a:t>divieto di tenere riunioni di lavoro durante </a:t>
            </a:r>
            <a:r>
              <a:rPr lang="it-IT" sz="2400" b="1" dirty="0" smtClean="0">
                <a:latin typeface="Goudy Old Style" panose="02020502050305020303" pitchFamily="18" charset="0"/>
              </a:rPr>
              <a:t>l’intervallo</a:t>
            </a:r>
            <a:r>
              <a:rPr lang="it-IT" sz="2400" dirty="0" smtClean="0">
                <a:latin typeface="Goudy Old Style" panose="02020502050305020303" pitchFamily="18" charset="0"/>
              </a:rPr>
              <a:t>, e </a:t>
            </a:r>
            <a:r>
              <a:rPr lang="it-IT" sz="2400" dirty="0">
                <a:latin typeface="Goudy Old Style" panose="02020502050305020303" pitchFamily="18" charset="0"/>
              </a:rPr>
              <a:t>comunque </a:t>
            </a:r>
            <a:r>
              <a:rPr lang="it-IT" sz="2400" b="1" dirty="0">
                <a:latin typeface="Goudy Old Style" panose="02020502050305020303" pitchFamily="18" charset="0"/>
              </a:rPr>
              <a:t>al di fuori dell’orario di </a:t>
            </a:r>
            <a:r>
              <a:rPr lang="it-IT" sz="2400" b="1" dirty="0" smtClean="0">
                <a:latin typeface="Goudy Old Style" panose="02020502050305020303" pitchFamily="18" charset="0"/>
              </a:rPr>
              <a:t>lavoro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Riconoscimento delle </a:t>
            </a:r>
            <a:r>
              <a:rPr lang="it-IT" sz="2400" b="1" dirty="0" smtClean="0">
                <a:latin typeface="Goudy Old Style" panose="02020502050305020303" pitchFamily="18" charset="0"/>
              </a:rPr>
              <a:t>professionalità</a:t>
            </a:r>
            <a:r>
              <a:rPr lang="it-IT" sz="2400" dirty="0" smtClean="0">
                <a:latin typeface="Goudy Old Style" panose="02020502050305020303" pitchFamily="18" charset="0"/>
              </a:rPr>
              <a:t> e </a:t>
            </a:r>
            <a:r>
              <a:rPr lang="it-IT" sz="2400" b="1" dirty="0" smtClean="0">
                <a:latin typeface="Goudy Old Style" panose="02020502050305020303" pitchFamily="18" charset="0"/>
              </a:rPr>
              <a:t>responsabilità</a:t>
            </a:r>
            <a:r>
              <a:rPr lang="it-IT" sz="2400" dirty="0" smtClean="0">
                <a:latin typeface="Goudy Old Style" panose="02020502050305020303" pitchFamily="18" charset="0"/>
              </a:rPr>
              <a:t>, e dei </a:t>
            </a:r>
            <a:r>
              <a:rPr lang="it-IT" sz="2400" b="1" dirty="0" smtClean="0">
                <a:latin typeface="Goudy Old Style" panose="02020502050305020303" pitchFamily="18" charset="0"/>
              </a:rPr>
              <a:t>giusti compensi economici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Percorsi di </a:t>
            </a:r>
            <a:r>
              <a:rPr lang="it-IT" sz="2400" b="1" dirty="0">
                <a:latin typeface="Goudy Old Style" panose="02020502050305020303" pitchFamily="18" charset="0"/>
              </a:rPr>
              <a:t>carriera legati alle mansioni</a:t>
            </a:r>
            <a:r>
              <a:rPr lang="it-IT" sz="2400" dirty="0">
                <a:latin typeface="Goudy Old Style" panose="02020502050305020303" pitchFamily="18" charset="0"/>
              </a:rPr>
              <a:t> </a:t>
            </a:r>
            <a:r>
              <a:rPr lang="it-IT" sz="2400" dirty="0" smtClean="0">
                <a:latin typeface="Goudy Old Style" panose="02020502050305020303" pitchFamily="18" charset="0"/>
              </a:rPr>
              <a:t>svolte.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Contrattare e determinare in azienda i </a:t>
            </a:r>
            <a:r>
              <a:rPr lang="it-IT" sz="2400" b="1" dirty="0">
                <a:latin typeface="Goudy Old Style" panose="02020502050305020303" pitchFamily="18" charset="0"/>
              </a:rPr>
              <a:t>profili </a:t>
            </a:r>
            <a:r>
              <a:rPr lang="it-IT" sz="2400" b="1" dirty="0" smtClean="0">
                <a:latin typeface="Goudy Old Style" panose="02020502050305020303" pitchFamily="18" charset="0"/>
              </a:rPr>
              <a:t>professionali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Preposti </a:t>
            </a:r>
            <a:r>
              <a:rPr lang="it-IT" sz="2400" b="1" dirty="0">
                <a:latin typeface="Goudy Old Style" panose="02020502050305020303" pitchFamily="18" charset="0"/>
              </a:rPr>
              <a:t>a succursale </a:t>
            </a:r>
            <a:r>
              <a:rPr lang="it-IT" sz="2400" dirty="0" smtClean="0">
                <a:latin typeface="Goudy Old Style" panose="02020502050305020303" pitchFamily="18" charset="0"/>
              </a:rPr>
              <a:t>e </a:t>
            </a:r>
            <a:r>
              <a:rPr lang="it-IT" sz="2400" b="1" dirty="0">
                <a:latin typeface="Goudy Old Style" panose="02020502050305020303" pitchFamily="18" charset="0"/>
              </a:rPr>
              <a:t>Amministratori di Sistema </a:t>
            </a:r>
            <a:r>
              <a:rPr lang="it-IT" sz="2400" dirty="0" smtClean="0">
                <a:latin typeface="Goudy Old Style" panose="02020502050305020303" pitchFamily="18" charset="0"/>
              </a:rPr>
              <a:t>devono </a:t>
            </a:r>
            <a:r>
              <a:rPr lang="it-IT" sz="2400" dirty="0">
                <a:latin typeface="Goudy Old Style" panose="02020502050305020303" pitchFamily="18" charset="0"/>
              </a:rPr>
              <a:t>essere </a:t>
            </a:r>
            <a:r>
              <a:rPr lang="it-IT" sz="2400" b="1" dirty="0" smtClean="0">
                <a:latin typeface="Goudy Old Style" panose="02020502050305020303" pitchFamily="18" charset="0"/>
              </a:rPr>
              <a:t>QD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In caso di sostituzione di QD, l’inquadramento deve spettare </a:t>
            </a:r>
            <a:r>
              <a:rPr lang="it-IT" sz="2400" b="1" dirty="0" smtClean="0">
                <a:latin typeface="Goudy Old Style" panose="02020502050305020303" pitchFamily="18" charset="0"/>
              </a:rPr>
              <a:t>dopo tre mesi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  <a:endParaRPr lang="it-IT" sz="2400" dirty="0">
              <a:latin typeface="Goudy Old Style" panose="02020502050305020303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479742" y="2286001"/>
            <a:ext cx="1515035" cy="17851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200" dirty="0" smtClean="0"/>
              <a:t>Il lavoro deve sempre essere retribuito!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xmlns="" val="69540698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01270" y="0"/>
            <a:ext cx="8444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Contrattazione di secondo livello</a:t>
            </a:r>
          </a:p>
        </p:txBody>
      </p:sp>
      <p:sp>
        <p:nvSpPr>
          <p:cNvPr id="4" name="Rettangolo 3"/>
          <p:cNvSpPr/>
          <p:nvPr/>
        </p:nvSpPr>
        <p:spPr>
          <a:xfrm>
            <a:off x="591670" y="940618"/>
            <a:ext cx="9233647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R</a:t>
            </a:r>
            <a:r>
              <a:rPr lang="it-IT" sz="2400" dirty="0" smtClean="0">
                <a:latin typeface="Goudy Old Style" panose="02020502050305020303" pitchFamily="18" charset="0"/>
              </a:rPr>
              <a:t>ilanciare </a:t>
            </a:r>
            <a:r>
              <a:rPr lang="it-IT" sz="2400" dirty="0">
                <a:latin typeface="Goudy Old Style" panose="02020502050305020303" pitchFamily="18" charset="0"/>
              </a:rPr>
              <a:t>la Contrattazione di secondo </a:t>
            </a:r>
            <a:r>
              <a:rPr lang="it-IT" sz="2400" dirty="0" smtClean="0">
                <a:latin typeface="Goudy Old Style" panose="02020502050305020303" pitchFamily="18" charset="0"/>
              </a:rPr>
              <a:t>livello: </a:t>
            </a:r>
            <a:r>
              <a:rPr lang="it-IT" sz="2400" dirty="0">
                <a:latin typeface="Goudy Old Style" panose="02020502050305020303" pitchFamily="18" charset="0"/>
              </a:rPr>
              <a:t>riconoscimento di diritti, tutele ed incentivi, </a:t>
            </a:r>
            <a:r>
              <a:rPr lang="it-IT" sz="2400" b="1" dirty="0">
                <a:latin typeface="Goudy Old Style" panose="02020502050305020303" pitchFamily="18" charset="0"/>
              </a:rPr>
              <a:t>ulteriori</a:t>
            </a:r>
            <a:r>
              <a:rPr lang="it-IT" sz="2400" dirty="0">
                <a:latin typeface="Goudy Old Style" panose="02020502050305020303" pitchFamily="18" charset="0"/>
              </a:rPr>
              <a:t> rispetto alle previsioni del Contratto </a:t>
            </a:r>
            <a:r>
              <a:rPr lang="it-IT" sz="2400" dirty="0" smtClean="0">
                <a:latin typeface="Goudy Old Style" panose="02020502050305020303" pitchFamily="18" charset="0"/>
              </a:rPr>
              <a:t>Nazionale.</a:t>
            </a:r>
            <a:endParaRPr lang="it-IT" sz="2400" dirty="0">
              <a:latin typeface="Goudy Old Style" panose="02020502050305020303" pitchFamily="18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Deve </a:t>
            </a:r>
            <a:r>
              <a:rPr lang="it-IT" sz="2400" b="1" dirty="0" smtClean="0">
                <a:latin typeface="Goudy Old Style" panose="02020502050305020303" pitchFamily="18" charset="0"/>
              </a:rPr>
              <a:t>affermare </a:t>
            </a:r>
            <a:r>
              <a:rPr lang="it-IT" sz="2400" b="1" dirty="0">
                <a:latin typeface="Goudy Old Style" panose="02020502050305020303" pitchFamily="18" charset="0"/>
              </a:rPr>
              <a:t>le peculiarità </a:t>
            </a:r>
            <a:r>
              <a:rPr lang="it-IT" sz="2400" dirty="0">
                <a:latin typeface="Goudy Old Style" panose="02020502050305020303" pitchFamily="18" charset="0"/>
              </a:rPr>
              <a:t>delle singole realtà aziendali e per valorizzare le </a:t>
            </a:r>
            <a:r>
              <a:rPr lang="it-IT" sz="2400" dirty="0" smtClean="0">
                <a:latin typeface="Goudy Old Style" panose="02020502050305020303" pitchFamily="18" charset="0"/>
              </a:rPr>
              <a:t>professionalità.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Approfondimento su meccanismi di </a:t>
            </a:r>
            <a:r>
              <a:rPr lang="it-IT" sz="2400" i="1" dirty="0" err="1">
                <a:latin typeface="Goudy Old Style" panose="02020502050305020303" pitchFamily="18" charset="0"/>
              </a:rPr>
              <a:t>governance</a:t>
            </a:r>
            <a:r>
              <a:rPr lang="it-IT" sz="2400" dirty="0">
                <a:latin typeface="Goudy Old Style" panose="02020502050305020303" pitchFamily="18" charset="0"/>
              </a:rPr>
              <a:t> delle aziende improntate al modello </a:t>
            </a:r>
            <a:r>
              <a:rPr lang="it-IT" sz="2400" dirty="0" smtClean="0">
                <a:latin typeface="Goudy Old Style" panose="02020502050305020303" pitchFamily="18" charset="0"/>
              </a:rPr>
              <a:t>duale; partecipazione agli utili e partecipazione al capitale.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Nuove materie di competenza: </a:t>
            </a:r>
            <a:r>
              <a:rPr lang="it-IT" sz="2400" dirty="0">
                <a:latin typeface="Goudy Old Style" panose="02020502050305020303" pitchFamily="18" charset="0"/>
              </a:rPr>
              <a:t>inquadramenti </a:t>
            </a:r>
            <a:r>
              <a:rPr lang="it-IT" sz="2400" dirty="0" smtClean="0">
                <a:latin typeface="Goudy Old Style" panose="02020502050305020303" pitchFamily="18" charset="0"/>
              </a:rPr>
              <a:t>e </a:t>
            </a:r>
            <a:r>
              <a:rPr lang="it-IT" sz="2400" dirty="0">
                <a:latin typeface="Goudy Old Style" panose="02020502050305020303" pitchFamily="18" charset="0"/>
              </a:rPr>
              <a:t>percorsi professionali</a:t>
            </a:r>
            <a:r>
              <a:rPr lang="it-IT" sz="2400" dirty="0" smtClean="0">
                <a:latin typeface="Goudy Old Style" panose="02020502050305020303" pitchFamily="18" charset="0"/>
              </a:rPr>
              <a:t>, </a:t>
            </a:r>
            <a:r>
              <a:rPr lang="it-IT" sz="2400" dirty="0">
                <a:latin typeface="Goudy Old Style" panose="02020502050305020303" pitchFamily="18" charset="0"/>
              </a:rPr>
              <a:t>sistemi incentivanti e premianti, </a:t>
            </a:r>
            <a:r>
              <a:rPr lang="it-IT" sz="2400" dirty="0" smtClean="0">
                <a:latin typeface="Goudy Old Style" panose="02020502050305020303" pitchFamily="18" charset="0"/>
              </a:rPr>
              <a:t>forme </a:t>
            </a:r>
            <a:r>
              <a:rPr lang="it-IT" sz="2400" dirty="0">
                <a:latin typeface="Goudy Old Style" panose="02020502050305020303" pitchFamily="18" charset="0"/>
              </a:rPr>
              <a:t>di flessibilità </a:t>
            </a:r>
            <a:r>
              <a:rPr lang="it-IT" sz="2400" dirty="0" smtClean="0">
                <a:latin typeface="Goudy Old Style" panose="02020502050305020303" pitchFamily="18" charset="0"/>
              </a:rPr>
              <a:t>e orario </a:t>
            </a:r>
            <a:r>
              <a:rPr lang="it-IT" sz="2400" dirty="0">
                <a:latin typeface="Goudy Old Style" panose="02020502050305020303" pitchFamily="18" charset="0"/>
              </a:rPr>
              <a:t>di lavoro, </a:t>
            </a:r>
            <a:r>
              <a:rPr lang="it-IT" sz="2400" dirty="0" smtClean="0">
                <a:latin typeface="Goudy Old Style" panose="02020502050305020303" pitchFamily="18" charset="0"/>
              </a:rPr>
              <a:t>mobilità territoriale.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Sistemi incentivanti: devono riconoscere i contributi indiretti.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Capacità derogatoria: </a:t>
            </a:r>
            <a:r>
              <a:rPr lang="it-IT" sz="2400" b="1" dirty="0" smtClean="0">
                <a:latin typeface="Goudy Old Style" panose="02020502050305020303" pitchFamily="18" charset="0"/>
              </a:rPr>
              <a:t>NO</a:t>
            </a:r>
            <a:r>
              <a:rPr lang="it-IT" sz="2400" dirty="0" smtClean="0">
                <a:latin typeface="Goudy Old Style" panose="02020502050305020303" pitchFamily="18" charset="0"/>
              </a:rPr>
              <a:t> rispetto alla Legge; rispetto al CCNL solo in casi eccezionali e di crisi aziendale.</a:t>
            </a:r>
            <a:endParaRPr lang="it-IT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914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01270" y="0"/>
            <a:ext cx="8444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Diritti Sindacali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36493" y="1478500"/>
            <a:ext cx="8480613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Garantire la certezza del </a:t>
            </a:r>
            <a:r>
              <a:rPr lang="it-IT" sz="2400" b="1" dirty="0" smtClean="0">
                <a:latin typeface="Goudy Old Style" panose="02020502050305020303" pitchFamily="18" charset="0"/>
              </a:rPr>
              <a:t>diritto di assemblea per tutti</a:t>
            </a:r>
            <a:r>
              <a:rPr lang="it-IT" sz="2400" dirty="0" smtClean="0">
                <a:latin typeface="Goudy Old Style" panose="02020502050305020303" pitchFamily="18" charset="0"/>
              </a:rPr>
              <a:t>: regolamentare il caso di presenza di filiali con orario esteso.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Regolare la materia dei </a:t>
            </a:r>
            <a:r>
              <a:rPr lang="it-IT" sz="2400" b="1" dirty="0" smtClean="0">
                <a:latin typeface="Goudy Old Style" panose="02020502050305020303" pitchFamily="18" charset="0"/>
              </a:rPr>
              <a:t>diritti sindacali </a:t>
            </a:r>
            <a:r>
              <a:rPr lang="it-IT" sz="2400" dirty="0" smtClean="0">
                <a:latin typeface="Goudy Old Style" panose="02020502050305020303" pitchFamily="18" charset="0"/>
              </a:rPr>
              <a:t>dei </a:t>
            </a:r>
            <a:r>
              <a:rPr lang="it-IT" sz="2400" b="1" dirty="0" smtClean="0">
                <a:latin typeface="Goudy Old Style" panose="02020502050305020303" pitchFamily="18" charset="0"/>
              </a:rPr>
              <a:t>lavoratori distaccati</a:t>
            </a:r>
            <a:r>
              <a:rPr lang="it-IT" sz="2400" dirty="0" smtClean="0">
                <a:latin typeface="Goudy Old Style" panose="02020502050305020303" pitchFamily="18" charset="0"/>
              </a:rPr>
              <a:t>. 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endParaRPr lang="it-IT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30603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01270" y="0"/>
            <a:ext cx="8444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Work Life Balance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50258" y="743394"/>
            <a:ext cx="848061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C</a:t>
            </a:r>
            <a:r>
              <a:rPr lang="it-IT" sz="2400" dirty="0" smtClean="0">
                <a:latin typeface="Goudy Old Style" panose="02020502050305020303" pitchFamily="18" charset="0"/>
              </a:rPr>
              <a:t>heck-up </a:t>
            </a:r>
            <a:r>
              <a:rPr lang="it-IT" sz="2400" dirty="0">
                <a:latin typeface="Goudy Old Style" panose="02020502050305020303" pitchFamily="18" charset="0"/>
              </a:rPr>
              <a:t>medici di </a:t>
            </a:r>
            <a:r>
              <a:rPr lang="it-IT" sz="2400" dirty="0" smtClean="0">
                <a:latin typeface="Goudy Old Style" panose="02020502050305020303" pitchFamily="18" charset="0"/>
              </a:rPr>
              <a:t>prevenzione</a:t>
            </a:r>
            <a:r>
              <a:rPr lang="it-IT" sz="2400" dirty="0">
                <a:latin typeface="Goudy Old Style" panose="02020502050305020303" pitchFamily="18" charset="0"/>
              </a:rPr>
              <a:t>.</a:t>
            </a:r>
            <a:r>
              <a:rPr lang="it-IT" sz="2400" dirty="0" smtClean="0">
                <a:latin typeface="Goudy Old Style" panose="02020502050305020303" pitchFamily="18" charset="0"/>
              </a:rPr>
              <a:t> 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Linee </a:t>
            </a:r>
            <a:r>
              <a:rPr lang="it-IT" sz="2400" dirty="0">
                <a:latin typeface="Goudy Old Style" panose="02020502050305020303" pitchFamily="18" charset="0"/>
              </a:rPr>
              <a:t>guida in materia di molestie sessuali e </a:t>
            </a:r>
            <a:r>
              <a:rPr lang="it-IT" sz="2400" dirty="0" smtClean="0">
                <a:latin typeface="Goudy Old Style" panose="02020502050305020303" pitchFamily="18" charset="0"/>
              </a:rPr>
              <a:t>psicologiche.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Possibili iniziative</a:t>
            </a:r>
            <a:r>
              <a:rPr lang="it-IT" sz="2400" dirty="0">
                <a:latin typeface="Goudy Old Style" panose="02020502050305020303" pitchFamily="18" charset="0"/>
              </a:rPr>
              <a:t>: </a:t>
            </a:r>
            <a:r>
              <a:rPr lang="it-IT" sz="2400" b="1" dirty="0">
                <a:latin typeface="Goudy Old Style" panose="02020502050305020303" pitchFamily="18" charset="0"/>
              </a:rPr>
              <a:t>orario di lavoro flessibile</a:t>
            </a:r>
            <a:r>
              <a:rPr lang="it-IT" sz="2400" dirty="0">
                <a:latin typeface="Goudy Old Style" panose="02020502050305020303" pitchFamily="18" charset="0"/>
              </a:rPr>
              <a:t>, </a:t>
            </a:r>
            <a:r>
              <a:rPr lang="it-IT" sz="2400" b="1" dirty="0">
                <a:latin typeface="Goudy Old Style" panose="02020502050305020303" pitchFamily="18" charset="0"/>
              </a:rPr>
              <a:t>lavoro a domicilio</a:t>
            </a:r>
            <a:r>
              <a:rPr lang="it-IT" sz="2400" dirty="0">
                <a:latin typeface="Goudy Old Style" panose="02020502050305020303" pitchFamily="18" charset="0"/>
              </a:rPr>
              <a:t>, </a:t>
            </a:r>
            <a:r>
              <a:rPr lang="it-IT" sz="2400" b="1" dirty="0">
                <a:latin typeface="Goudy Old Style" panose="02020502050305020303" pitchFamily="18" charset="0"/>
              </a:rPr>
              <a:t>congedi parentali </a:t>
            </a:r>
            <a:r>
              <a:rPr lang="it-IT" sz="2400" dirty="0">
                <a:latin typeface="Goudy Old Style" panose="02020502050305020303" pitchFamily="18" charset="0"/>
              </a:rPr>
              <a:t>e altre politiche di </a:t>
            </a:r>
            <a:r>
              <a:rPr lang="it-IT" sz="2400" dirty="0" smtClean="0">
                <a:latin typeface="Goudy Old Style" panose="02020502050305020303" pitchFamily="18" charset="0"/>
              </a:rPr>
              <a:t>welfare.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>
                <a:latin typeface="Goudy Old Style" panose="02020502050305020303" pitchFamily="18" charset="0"/>
              </a:rPr>
              <a:t>A</a:t>
            </a:r>
            <a:r>
              <a:rPr lang="it-IT" sz="2400" b="1" dirty="0" smtClean="0">
                <a:latin typeface="Goudy Old Style" panose="02020502050305020303" pitchFamily="18" charset="0"/>
              </a:rPr>
              <a:t>spettativa </a:t>
            </a:r>
            <a:r>
              <a:rPr lang="it-IT" sz="2400" b="1" dirty="0">
                <a:latin typeface="Goudy Old Style" panose="02020502050305020303" pitchFamily="18" charset="0"/>
              </a:rPr>
              <a:t>retribuita di un </a:t>
            </a:r>
            <a:r>
              <a:rPr lang="it-IT" sz="2400" b="1" dirty="0" smtClean="0">
                <a:latin typeface="Goudy Old Style" panose="02020502050305020303" pitchFamily="18" charset="0"/>
              </a:rPr>
              <a:t>anno</a:t>
            </a:r>
            <a:r>
              <a:rPr lang="it-IT" sz="2400" dirty="0" smtClean="0">
                <a:latin typeface="Goudy Old Style" panose="02020502050305020303" pitchFamily="18" charset="0"/>
              </a:rPr>
              <a:t>: normata </a:t>
            </a:r>
            <a:r>
              <a:rPr lang="it-IT" sz="2400" dirty="0">
                <a:latin typeface="Goudy Old Style" panose="02020502050305020303" pitchFamily="18" charset="0"/>
              </a:rPr>
              <a:t>dalle parti a livello aziendale, potrà prevedere il ricorso, almeno per una prima parte della sua durata, alla sezione ordinaria del Fondo di Solidarietà del Credito, e quindi a costi invariati per le aziende, attraverso la “sospensione di attività”, cui si potrà aggiungere un </a:t>
            </a:r>
            <a:r>
              <a:rPr lang="it-IT" sz="2400" b="1" dirty="0">
                <a:latin typeface="Goudy Old Style" panose="02020502050305020303" pitchFamily="18" charset="0"/>
              </a:rPr>
              <a:t>contributo a carico dell’azienda</a:t>
            </a:r>
            <a:r>
              <a:rPr lang="it-IT" sz="2400" dirty="0">
                <a:latin typeface="Goudy Old Style" panose="02020502050305020303" pitchFamily="18" charset="0"/>
              </a:rPr>
              <a:t>, che potrà anche essere recuperato negli anni successivi al rientro al lavoro. 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endParaRPr lang="it-IT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91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86118" y="224118"/>
            <a:ext cx="8444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Rivendicazione Economica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50258" y="1101982"/>
            <a:ext cx="848061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it-IT" sz="2400" dirty="0"/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Incremento stipendio del </a:t>
            </a:r>
            <a:r>
              <a:rPr lang="it-IT" sz="2400" b="1" dirty="0" smtClean="0">
                <a:latin typeface="Goudy Old Style" panose="02020502050305020303" pitchFamily="18" charset="0"/>
              </a:rPr>
              <a:t>6,05%</a:t>
            </a:r>
            <a:r>
              <a:rPr lang="it-IT" sz="2400" dirty="0" smtClean="0">
                <a:latin typeface="Goudy Old Style" panose="02020502050305020303" pitchFamily="18" charset="0"/>
              </a:rPr>
              <a:t> per copertura inflazione: </a:t>
            </a:r>
          </a:p>
          <a:p>
            <a:pPr marL="800100" lvl="1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€ 177,00 </a:t>
            </a:r>
            <a:r>
              <a:rPr lang="it-IT" sz="2400" dirty="0" smtClean="0">
                <a:latin typeface="Goudy Old Style" panose="02020502050305020303" pitchFamily="18" charset="0"/>
              </a:rPr>
              <a:t>per la figura media.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Spostamento di </a:t>
            </a:r>
            <a:r>
              <a:rPr lang="it-IT" sz="2400" b="1" dirty="0">
                <a:latin typeface="Goudy Old Style" panose="02020502050305020303" pitchFamily="18" charset="0"/>
              </a:rPr>
              <a:t>€. 50,00 </a:t>
            </a:r>
            <a:r>
              <a:rPr lang="it-IT" sz="2400" dirty="0">
                <a:latin typeface="Goudy Old Style" panose="02020502050305020303" pitchFamily="18" charset="0"/>
              </a:rPr>
              <a:t>mensili </a:t>
            </a:r>
            <a:r>
              <a:rPr lang="it-IT" sz="2400" b="1" dirty="0">
                <a:latin typeface="Goudy Old Style" panose="02020502050305020303" pitchFamily="18" charset="0"/>
              </a:rPr>
              <a:t>dal salario variabile alla retribuzione </a:t>
            </a:r>
            <a:r>
              <a:rPr lang="it-IT" sz="2400" b="1" dirty="0" smtClean="0">
                <a:latin typeface="Goudy Old Style" panose="02020502050305020303" pitchFamily="18" charset="0"/>
              </a:rPr>
              <a:t>fissa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Incremento </a:t>
            </a:r>
            <a:r>
              <a:rPr lang="it-IT" sz="2400" dirty="0">
                <a:latin typeface="Goudy Old Style" panose="02020502050305020303" pitchFamily="18" charset="0"/>
              </a:rPr>
              <a:t>della previdenza complementare per giovani, precari e lavoratori più deboli – </a:t>
            </a:r>
            <a:r>
              <a:rPr lang="it-IT" sz="2400" b="1" dirty="0">
                <a:latin typeface="Goudy Old Style" panose="02020502050305020303" pitchFamily="18" charset="0"/>
              </a:rPr>
              <a:t>minimo 4</a:t>
            </a:r>
            <a:r>
              <a:rPr lang="it-IT" sz="2400" b="1" dirty="0" smtClean="0">
                <a:latin typeface="Goudy Old Style" panose="02020502050305020303" pitchFamily="18" charset="0"/>
              </a:rPr>
              <a:t>%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Innalzamento </a:t>
            </a:r>
            <a:r>
              <a:rPr lang="it-IT" sz="2400" b="1" dirty="0">
                <a:latin typeface="Goudy Old Style" panose="02020502050305020303" pitchFamily="18" charset="0"/>
              </a:rPr>
              <a:t>LTC</a:t>
            </a:r>
            <a:r>
              <a:rPr lang="it-IT" sz="2400" dirty="0">
                <a:latin typeface="Goudy Old Style" panose="02020502050305020303" pitchFamily="18" charset="0"/>
              </a:rPr>
              <a:t> ad </a:t>
            </a:r>
            <a:r>
              <a:rPr lang="it-IT" sz="2400" b="1" dirty="0">
                <a:latin typeface="Goudy Old Style" panose="02020502050305020303" pitchFamily="18" charset="0"/>
              </a:rPr>
              <a:t>€ </a:t>
            </a:r>
            <a:r>
              <a:rPr lang="it-IT" sz="2400" b="1" dirty="0" smtClean="0">
                <a:latin typeface="Goudy Old Style" panose="02020502050305020303" pitchFamily="18" charset="0"/>
              </a:rPr>
              <a:t>180,00 </a:t>
            </a:r>
            <a:r>
              <a:rPr lang="it-IT" sz="2400" dirty="0" smtClean="0">
                <a:latin typeface="Goudy Old Style" panose="02020502050305020303" pitchFamily="18" charset="0"/>
              </a:rPr>
              <a:t>(dagli attuali € 100,00).</a:t>
            </a:r>
            <a:endParaRPr lang="it-IT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556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93694" y="645460"/>
            <a:ext cx="8310282" cy="5232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5400" i="1" dirty="0" smtClean="0">
                <a:solidFill>
                  <a:schemeClr val="accent2"/>
                </a:solidFill>
                <a:latin typeface="Sanvito Pro Light" panose="03060402040602030204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Investire </a:t>
            </a:r>
            <a:r>
              <a:rPr lang="it-IT" sz="5400" i="1" dirty="0">
                <a:solidFill>
                  <a:schemeClr val="accent2"/>
                </a:solidFill>
                <a:latin typeface="Sanvito Pro Light" panose="03060402040602030204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sulle lavoratrici e sui lavoratori per rilanciare l’attività della Banca ed il suo ruolo di motore economico per l’intero Paese.</a:t>
            </a:r>
            <a:endParaRPr lang="it-IT" sz="5400" dirty="0">
              <a:solidFill>
                <a:schemeClr val="accent2"/>
              </a:solidFill>
              <a:latin typeface="Sanvito Pro Light" panose="03060402040602030204" pitchFamily="66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011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93694" y="645460"/>
            <a:ext cx="8310282" cy="537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5400" i="1" dirty="0" smtClean="0">
                <a:solidFill>
                  <a:schemeClr val="accent2"/>
                </a:solidFill>
                <a:latin typeface="Sanvito Pro Light" panose="03060402040602030204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UNITÀ </a:t>
            </a:r>
            <a:r>
              <a:rPr lang="it-IT" sz="5400" i="1" dirty="0">
                <a:solidFill>
                  <a:schemeClr val="accent2"/>
                </a:solidFill>
                <a:latin typeface="Sanvito Pro Light" panose="03060402040602030204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SINDACALE non può accettare l’idea che si debba barattare il diritto al lavoro con i diritti del lavoratore!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it-IT" sz="5400" dirty="0" smtClean="0">
              <a:solidFill>
                <a:schemeClr val="accent2"/>
              </a:solidFill>
              <a:latin typeface="Sanvito Pro Light" panose="03060402040602030204" pitchFamily="66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36398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5459" y="933202"/>
            <a:ext cx="910814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>
                <a:latin typeface="Goudy Old Style" panose="02020502050305020303" pitchFamily="18" charset="0"/>
              </a:rPr>
              <a:t>R</a:t>
            </a:r>
            <a:r>
              <a:rPr lang="it-IT" sz="2400" b="1" dirty="0" smtClean="0">
                <a:latin typeface="Goudy Old Style" panose="02020502050305020303" pitchFamily="18" charset="0"/>
              </a:rPr>
              <a:t>uolo </a:t>
            </a:r>
            <a:r>
              <a:rPr lang="it-IT" sz="2400" b="1" dirty="0">
                <a:latin typeface="Goudy Old Style" panose="02020502050305020303" pitchFamily="18" charset="0"/>
              </a:rPr>
              <a:t>delle </a:t>
            </a:r>
            <a:r>
              <a:rPr lang="it-IT" sz="2400" b="1" dirty="0" smtClean="0">
                <a:latin typeface="Goudy Old Style" panose="02020502050305020303" pitchFamily="18" charset="0"/>
              </a:rPr>
              <a:t>banche: </a:t>
            </a:r>
            <a:r>
              <a:rPr lang="it-IT" sz="2400" dirty="0" smtClean="0">
                <a:latin typeface="Goudy Old Style" panose="02020502050305020303" pitchFamily="18" charset="0"/>
              </a:rPr>
              <a:t>ritorno alle </a:t>
            </a:r>
            <a:r>
              <a:rPr lang="it-IT" sz="2400" dirty="0">
                <a:latin typeface="Goudy Old Style" panose="02020502050305020303" pitchFamily="18" charset="0"/>
              </a:rPr>
              <a:t>reali esigenze del territorio, delle imprese e delle famiglie. </a:t>
            </a:r>
            <a:endParaRPr lang="it-IT" sz="2400" dirty="0" smtClean="0">
              <a:latin typeface="Goudy Old Style" panose="02020502050305020303" pitchFamily="18" charset="0"/>
            </a:endParaRPr>
          </a:p>
          <a:p>
            <a:pPr marL="342900" lvl="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>
                <a:latin typeface="Goudy Old Style" panose="02020502050305020303" pitchFamily="18" charset="0"/>
              </a:rPr>
              <a:t>E</a:t>
            </a:r>
            <a:r>
              <a:rPr lang="it-IT" sz="2400" b="1" dirty="0" smtClean="0">
                <a:latin typeface="Goudy Old Style" panose="02020502050305020303" pitchFamily="18" charset="0"/>
              </a:rPr>
              <a:t>quilibrio </a:t>
            </a:r>
            <a:r>
              <a:rPr lang="it-IT" sz="2400" b="1" dirty="0">
                <a:latin typeface="Goudy Old Style" panose="02020502050305020303" pitchFamily="18" charset="0"/>
              </a:rPr>
              <a:t>tra il monte stipendi del Management </a:t>
            </a:r>
            <a:r>
              <a:rPr lang="it-IT" sz="2400" b="1" dirty="0" smtClean="0">
                <a:latin typeface="Goudy Old Style" panose="02020502050305020303" pitchFamily="18" charset="0"/>
              </a:rPr>
              <a:t>e </a:t>
            </a:r>
            <a:r>
              <a:rPr lang="it-IT" sz="2400" b="1" dirty="0">
                <a:latin typeface="Goudy Old Style" panose="02020502050305020303" pitchFamily="18" charset="0"/>
              </a:rPr>
              <a:t>Aree Professionali e Quadri Direttivi</a:t>
            </a:r>
            <a:r>
              <a:rPr lang="it-IT" sz="2400" dirty="0">
                <a:latin typeface="Goudy Old Style" panose="02020502050305020303" pitchFamily="18" charset="0"/>
              </a:rPr>
              <a:t>, ed imposizione di un tetto alla differenza tra la retribuzione più elevata e quella base di un lavoratore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Centralità della persona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Centralità del </a:t>
            </a:r>
            <a:r>
              <a:rPr lang="it-IT" sz="2400" b="1" dirty="0" smtClean="0">
                <a:latin typeface="Goudy Old Style" panose="02020502050305020303" pitchFamily="18" charset="0"/>
              </a:rPr>
              <a:t>CCNL</a:t>
            </a:r>
            <a:r>
              <a:rPr lang="it-IT" sz="2400" dirty="0" smtClean="0">
                <a:latin typeface="Goudy Old Style" panose="02020502050305020303" pitchFamily="18" charset="0"/>
              </a:rPr>
              <a:t> e dell’</a:t>
            </a:r>
            <a:r>
              <a:rPr lang="it-IT" sz="2400" b="1" dirty="0" smtClean="0">
                <a:latin typeface="Goudy Old Style" panose="02020502050305020303" pitchFamily="18" charset="0"/>
              </a:rPr>
              <a:t>Area Contrattuale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Valorizzazione della </a:t>
            </a:r>
            <a:r>
              <a:rPr lang="it-IT" sz="2400" b="1" dirty="0" smtClean="0">
                <a:latin typeface="Goudy Old Style" panose="02020502050305020303" pitchFamily="18" charset="0"/>
              </a:rPr>
              <a:t>Contrattazione di secondo livello </a:t>
            </a:r>
            <a:r>
              <a:rPr lang="it-IT" sz="2400" dirty="0" smtClean="0">
                <a:latin typeface="Goudy Old Style" panose="02020502050305020303" pitchFamily="18" charset="0"/>
              </a:rPr>
              <a:t>(Aziendale e di Gruppo).</a:t>
            </a:r>
          </a:p>
          <a:p>
            <a:pPr marL="342900" lvl="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Lotta alla precarietà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lvl="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Partecipazione dei lavoratori </a:t>
            </a:r>
            <a:r>
              <a:rPr lang="it-IT" sz="2400" dirty="0" smtClean="0">
                <a:latin typeface="Goudy Old Style" panose="02020502050305020303" pitchFamily="18" charset="0"/>
              </a:rPr>
              <a:t>alla </a:t>
            </a:r>
            <a:r>
              <a:rPr lang="it-IT" sz="2400" i="1" dirty="0" err="1" smtClean="0">
                <a:latin typeface="Goudy Old Style" panose="02020502050305020303" pitchFamily="18" charset="0"/>
              </a:rPr>
              <a:t>governance</a:t>
            </a:r>
            <a:r>
              <a:rPr lang="it-IT" sz="2400" dirty="0" smtClean="0">
                <a:latin typeface="Goudy Old Style" panose="02020502050305020303" pitchFamily="18" charset="0"/>
              </a:rPr>
              <a:t> dell’impresa.</a:t>
            </a:r>
          </a:p>
          <a:p>
            <a:pPr lvl="0">
              <a:buClr>
                <a:schemeClr val="accent2"/>
              </a:buClr>
            </a:pPr>
            <a:endParaRPr lang="it-IT" dirty="0">
              <a:latin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128682" y="286871"/>
            <a:ext cx="3460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LINEE GUIDA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47764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5460" y="762872"/>
            <a:ext cx="9099175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I</a:t>
            </a:r>
            <a:r>
              <a:rPr lang="it-IT" sz="2400" dirty="0" smtClean="0">
                <a:latin typeface="Goudy Old Style" panose="02020502050305020303" pitchFamily="18" charset="0"/>
              </a:rPr>
              <a:t>ntegrazione </a:t>
            </a:r>
            <a:r>
              <a:rPr lang="it-IT" sz="2400" dirty="0">
                <a:latin typeface="Goudy Old Style" panose="02020502050305020303" pitchFamily="18" charset="0"/>
              </a:rPr>
              <a:t>dell’indennità del 30% prevista dall’Inps per il </a:t>
            </a:r>
            <a:r>
              <a:rPr lang="it-IT" sz="2400" b="1" dirty="0">
                <a:latin typeface="Goudy Old Style" panose="02020502050305020303" pitchFamily="18" charset="0"/>
              </a:rPr>
              <a:t>congedo parentale fino al 100% della retribuzione</a:t>
            </a:r>
            <a:r>
              <a:rPr lang="it-IT" sz="2400" dirty="0">
                <a:latin typeface="Goudy Old Style" panose="02020502050305020303" pitchFamily="18" charset="0"/>
              </a:rPr>
              <a:t>, almeno nei primi tre mesi successivi al periodo di congedo di maternità </a:t>
            </a:r>
            <a:r>
              <a:rPr lang="it-IT" sz="2400" dirty="0" smtClean="0">
                <a:latin typeface="Goudy Old Style" panose="02020502050305020303" pitchFamily="18" charset="0"/>
              </a:rPr>
              <a:t>obbligatorio.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R</a:t>
            </a:r>
            <a:r>
              <a:rPr lang="it-IT" sz="2400" dirty="0" smtClean="0">
                <a:latin typeface="Goudy Old Style" panose="02020502050305020303" pitchFamily="18" charset="0"/>
              </a:rPr>
              <a:t>iconoscimento </a:t>
            </a:r>
            <a:r>
              <a:rPr lang="it-IT" sz="2400" dirty="0">
                <a:latin typeface="Goudy Old Style" panose="02020502050305020303" pitchFamily="18" charset="0"/>
              </a:rPr>
              <a:t>di un periodo di </a:t>
            </a:r>
            <a:r>
              <a:rPr lang="it-IT" sz="2400" b="1" dirty="0">
                <a:latin typeface="Goudy Old Style" panose="02020502050305020303" pitchFamily="18" charset="0"/>
              </a:rPr>
              <a:t>congedo retribuito ai nonni </a:t>
            </a:r>
            <a:r>
              <a:rPr lang="it-IT" sz="2400" dirty="0" smtClean="0">
                <a:latin typeface="Goudy Old Style" panose="02020502050305020303" pitchFamily="18" charset="0"/>
              </a:rPr>
              <a:t>dipendenti.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Possibilità di fruire </a:t>
            </a:r>
            <a:r>
              <a:rPr lang="it-IT" sz="2400" dirty="0">
                <a:latin typeface="Goudy Old Style" panose="02020502050305020303" pitchFamily="18" charset="0"/>
              </a:rPr>
              <a:t>del </a:t>
            </a:r>
            <a:r>
              <a:rPr lang="it-IT" sz="2400" b="1" dirty="0">
                <a:latin typeface="Goudy Old Style" panose="02020502050305020303" pitchFamily="18" charset="0"/>
              </a:rPr>
              <a:t>congedo parentale in modalità part </a:t>
            </a:r>
            <a:r>
              <a:rPr lang="it-IT" sz="2400" b="1" dirty="0" smtClean="0">
                <a:latin typeface="Goudy Old Style" panose="02020502050305020303" pitchFamily="18" charset="0"/>
              </a:rPr>
              <a:t>time </a:t>
            </a:r>
            <a:r>
              <a:rPr lang="it-IT" sz="2400" dirty="0" smtClean="0">
                <a:latin typeface="Goudy Old Style" panose="02020502050305020303" pitchFamily="18" charset="0"/>
              </a:rPr>
              <a:t>e</a:t>
            </a:r>
            <a:r>
              <a:rPr lang="it-IT" sz="2400" b="1" dirty="0" smtClean="0">
                <a:latin typeface="Goudy Old Style" panose="02020502050305020303" pitchFamily="18" charset="0"/>
              </a:rPr>
              <a:t> frazionato ad ore.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Congedo per il padre </a:t>
            </a:r>
            <a:r>
              <a:rPr lang="it-IT" sz="2400" dirty="0" smtClean="0">
                <a:latin typeface="Goudy Old Style" panose="02020502050305020303" pitchFamily="18" charset="0"/>
              </a:rPr>
              <a:t>per </a:t>
            </a:r>
            <a:r>
              <a:rPr lang="it-IT" sz="2400" dirty="0">
                <a:latin typeface="Goudy Old Style" panose="02020502050305020303" pitchFamily="18" charset="0"/>
              </a:rPr>
              <a:t>la nascita del </a:t>
            </a:r>
            <a:r>
              <a:rPr lang="it-IT" sz="2400" dirty="0" smtClean="0">
                <a:latin typeface="Goudy Old Style" panose="02020502050305020303" pitchFamily="18" charset="0"/>
              </a:rPr>
              <a:t>figlio: 3 giorni (1 obbligatorio).</a:t>
            </a:r>
            <a:endParaRPr lang="it-IT" sz="2400" dirty="0">
              <a:latin typeface="Goudy Old Style" panose="02020502050305020303" pitchFamily="18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>
                <a:latin typeface="Goudy Old Style" panose="02020502050305020303" pitchFamily="18" charset="0"/>
              </a:rPr>
              <a:t>P</a:t>
            </a:r>
            <a:r>
              <a:rPr lang="it-IT" sz="2400" b="1" dirty="0" smtClean="0">
                <a:latin typeface="Goudy Old Style" panose="02020502050305020303" pitchFamily="18" charset="0"/>
              </a:rPr>
              <a:t>ermessi </a:t>
            </a:r>
            <a:r>
              <a:rPr lang="it-IT" sz="2400" b="1" dirty="0">
                <a:latin typeface="Goudy Old Style" panose="02020502050305020303" pitchFamily="18" charset="0"/>
              </a:rPr>
              <a:t>retribuiti </a:t>
            </a:r>
            <a:r>
              <a:rPr lang="it-IT" sz="2400" dirty="0">
                <a:latin typeface="Goudy Old Style" panose="02020502050305020303" pitchFamily="18" charset="0"/>
              </a:rPr>
              <a:t>per terapie e visite mediche </a:t>
            </a:r>
            <a:r>
              <a:rPr lang="it-IT" sz="2400" dirty="0" smtClean="0">
                <a:latin typeface="Goudy Old Style" panose="02020502050305020303" pitchFamily="18" charset="0"/>
              </a:rPr>
              <a:t>del </a:t>
            </a:r>
            <a:r>
              <a:rPr lang="it-IT" sz="2400" dirty="0">
                <a:latin typeface="Goudy Old Style" panose="02020502050305020303" pitchFamily="18" charset="0"/>
              </a:rPr>
              <a:t>personale e dei figli di età inferiore ai 14 </a:t>
            </a:r>
            <a:r>
              <a:rPr lang="it-IT" sz="2400" dirty="0" smtClean="0">
                <a:latin typeface="Goudy Old Style" panose="02020502050305020303" pitchFamily="18" charset="0"/>
              </a:rPr>
              <a:t>anni.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R</a:t>
            </a:r>
            <a:r>
              <a:rPr lang="it-IT" sz="2400" dirty="0" smtClean="0">
                <a:latin typeface="Goudy Old Style" panose="02020502050305020303" pitchFamily="18" charset="0"/>
              </a:rPr>
              <a:t>endere </a:t>
            </a:r>
            <a:r>
              <a:rPr lang="it-IT" sz="2400" b="1" dirty="0" smtClean="0">
                <a:latin typeface="Goudy Old Style" panose="02020502050305020303" pitchFamily="18" charset="0"/>
              </a:rPr>
              <a:t>esigibile il </a:t>
            </a:r>
            <a:r>
              <a:rPr lang="it-IT" sz="2400" b="1" dirty="0">
                <a:latin typeface="Goudy Old Style" panose="02020502050305020303" pitchFamily="18" charset="0"/>
              </a:rPr>
              <a:t>part time </a:t>
            </a:r>
            <a:r>
              <a:rPr lang="it-IT" sz="2400" dirty="0">
                <a:latin typeface="Goudy Old Style" panose="02020502050305020303" pitchFamily="18" charset="0"/>
              </a:rPr>
              <a:t>per i </a:t>
            </a:r>
            <a:r>
              <a:rPr lang="it-IT" sz="2400" dirty="0" smtClean="0">
                <a:latin typeface="Goudy Old Style" panose="02020502050305020303" pitchFamily="18" charset="0"/>
              </a:rPr>
              <a:t>genitori in situazioni particolari.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C</a:t>
            </a:r>
            <a:r>
              <a:rPr lang="it-IT" sz="2400" dirty="0" smtClean="0">
                <a:latin typeface="Goudy Old Style" panose="02020502050305020303" pitchFamily="18" charset="0"/>
              </a:rPr>
              <a:t>ongedi </a:t>
            </a:r>
            <a:r>
              <a:rPr lang="it-IT" sz="2400" dirty="0">
                <a:latin typeface="Goudy Old Style" panose="02020502050305020303" pitchFamily="18" charset="0"/>
              </a:rPr>
              <a:t>e permessi </a:t>
            </a:r>
            <a:r>
              <a:rPr lang="it-IT" sz="2400" dirty="0" smtClean="0">
                <a:latin typeface="Goudy Old Style" panose="02020502050305020303" pitchFamily="18" charset="0"/>
              </a:rPr>
              <a:t>a </a:t>
            </a:r>
            <a:r>
              <a:rPr lang="it-IT" sz="2400" b="1" dirty="0">
                <a:latin typeface="Goudy Old Style" panose="02020502050305020303" pitchFamily="18" charset="0"/>
              </a:rPr>
              <a:t>famiglie di fatto </a:t>
            </a:r>
            <a:r>
              <a:rPr lang="it-IT" sz="2400" dirty="0">
                <a:latin typeface="Goudy Old Style" panose="02020502050305020303" pitchFamily="18" charset="0"/>
              </a:rPr>
              <a:t>e alle </a:t>
            </a:r>
            <a:r>
              <a:rPr lang="it-IT" sz="2400" b="1" dirty="0">
                <a:latin typeface="Goudy Old Style" panose="02020502050305020303" pitchFamily="18" charset="0"/>
              </a:rPr>
              <a:t>unioni </a:t>
            </a:r>
            <a:r>
              <a:rPr lang="it-IT" sz="2400" b="1" dirty="0" smtClean="0">
                <a:latin typeface="Goudy Old Style" panose="02020502050305020303" pitchFamily="18" charset="0"/>
              </a:rPr>
              <a:t>civili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Riconoscimento </a:t>
            </a:r>
            <a:r>
              <a:rPr lang="it-IT" sz="2400" dirty="0">
                <a:latin typeface="Goudy Old Style" panose="02020502050305020303" pitchFamily="18" charset="0"/>
              </a:rPr>
              <a:t>del </a:t>
            </a:r>
            <a:r>
              <a:rPr lang="it-IT" sz="2400" b="1" dirty="0">
                <a:latin typeface="Goudy Old Style" panose="02020502050305020303" pitchFamily="18" charset="0"/>
              </a:rPr>
              <a:t>congedo matrimoniale </a:t>
            </a:r>
            <a:r>
              <a:rPr lang="it-IT" sz="2400" dirty="0">
                <a:latin typeface="Goudy Old Style" panose="02020502050305020303" pitchFamily="18" charset="0"/>
              </a:rPr>
              <a:t>in caso di matrimonio contratto in altro ordinamento, </a:t>
            </a:r>
            <a:r>
              <a:rPr lang="it-IT" sz="2400" b="1" dirty="0">
                <a:latin typeface="Goudy Old Style" panose="02020502050305020303" pitchFamily="18" charset="0"/>
              </a:rPr>
              <a:t>senza distinzione di </a:t>
            </a:r>
            <a:r>
              <a:rPr lang="it-IT" sz="2400" b="1" dirty="0" smtClean="0">
                <a:latin typeface="Goudy Old Style" panose="02020502050305020303" pitchFamily="18" charset="0"/>
              </a:rPr>
              <a:t>genere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  <a:endParaRPr lang="it-IT" sz="2400" dirty="0">
              <a:latin typeface="Goudy Old Style" panose="02020502050305020303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31140" y="80681"/>
            <a:ext cx="5127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PARI OPPORTUNITÀ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744635" y="3515947"/>
            <a:ext cx="2321859" cy="304698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rgbClr val="C00000"/>
                </a:solidFill>
                <a:latin typeface="Calibri" panose="020F0502020204030204" pitchFamily="34" charset="0"/>
              </a:rPr>
              <a:t>F</a:t>
            </a:r>
            <a:r>
              <a:rPr lang="it-IT" sz="16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igli disabili; bambini </a:t>
            </a:r>
            <a:r>
              <a:rPr lang="it-IT" sz="1600" i="1" dirty="0">
                <a:solidFill>
                  <a:srgbClr val="C00000"/>
                </a:solidFill>
                <a:latin typeface="Calibri" panose="020F0502020204030204" pitchFamily="34" charset="0"/>
              </a:rPr>
              <a:t>fino al quinto</a:t>
            </a:r>
            <a:r>
              <a:rPr lang="it-IT" sz="16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it-IT" sz="1600" i="1" dirty="0">
                <a:solidFill>
                  <a:srgbClr val="C00000"/>
                </a:solidFill>
                <a:latin typeface="Calibri" panose="020F0502020204030204" pitchFamily="34" charset="0"/>
              </a:rPr>
              <a:t>anno di </a:t>
            </a:r>
            <a:r>
              <a:rPr lang="it-IT" sz="16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età; malati oncologici; assistenza </a:t>
            </a:r>
            <a:r>
              <a:rPr lang="it-IT" sz="1600" i="1" dirty="0">
                <a:solidFill>
                  <a:srgbClr val="C00000"/>
                </a:solidFill>
                <a:latin typeface="Calibri" panose="020F0502020204030204" pitchFamily="34" charset="0"/>
              </a:rPr>
              <a:t>familiari </a:t>
            </a:r>
            <a:r>
              <a:rPr lang="it-IT" sz="16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per grave infermità; per </a:t>
            </a:r>
            <a:r>
              <a:rPr lang="it-IT" sz="1600" i="1" dirty="0">
                <a:solidFill>
                  <a:srgbClr val="C00000"/>
                </a:solidFill>
                <a:latin typeface="Calibri" panose="020F0502020204030204" pitchFamily="34" charset="0"/>
              </a:rPr>
              <a:t>i nonni nel caso di assistenza a bambina/o disabile qualora la madre del bambino non abbia raggiunto la maggiore età, o in mancanza di uno o entrambi i genitori</a:t>
            </a:r>
            <a:r>
              <a:rPr lang="it-IT" sz="16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.</a:t>
            </a:r>
            <a:endParaRPr lang="it-IT" sz="1600" i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9260540" y="4939546"/>
            <a:ext cx="412376" cy="2151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8980739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53352" y="1426261"/>
            <a:ext cx="82833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Valutare </a:t>
            </a:r>
            <a:r>
              <a:rPr lang="it-IT" sz="2400" dirty="0">
                <a:latin typeface="Goudy Old Style" panose="02020502050305020303" pitchFamily="18" charset="0"/>
              </a:rPr>
              <a:t>l’</a:t>
            </a:r>
            <a:r>
              <a:rPr lang="it-IT" sz="2400" b="1" dirty="0">
                <a:latin typeface="Goudy Old Style" panose="02020502050305020303" pitchFamily="18" charset="0"/>
              </a:rPr>
              <a:t>impatto</a:t>
            </a:r>
            <a:r>
              <a:rPr lang="it-IT" sz="2400" dirty="0">
                <a:latin typeface="Goudy Old Style" panose="02020502050305020303" pitchFamily="18" charset="0"/>
              </a:rPr>
              <a:t> che l’introduzione dell’</a:t>
            </a:r>
            <a:r>
              <a:rPr lang="it-IT" sz="2400" b="1" dirty="0">
                <a:latin typeface="Goudy Old Style" panose="02020502050305020303" pitchFamily="18" charset="0"/>
              </a:rPr>
              <a:t>orario esteso</a:t>
            </a:r>
            <a:r>
              <a:rPr lang="it-IT" sz="2400" dirty="0">
                <a:latin typeface="Goudy Old Style" panose="02020502050305020303" pitchFamily="18" charset="0"/>
              </a:rPr>
              <a:t> e dei </a:t>
            </a:r>
            <a:r>
              <a:rPr lang="it-IT" sz="2400" b="1" dirty="0" smtClean="0">
                <a:latin typeface="Goudy Old Style" panose="02020502050305020303" pitchFamily="18" charset="0"/>
              </a:rPr>
              <a:t>turni</a:t>
            </a:r>
            <a:r>
              <a:rPr lang="it-IT" sz="2400" dirty="0" smtClean="0">
                <a:latin typeface="Goudy Old Style" panose="02020502050305020303" pitchFamily="18" charset="0"/>
              </a:rPr>
              <a:t> ha </a:t>
            </a:r>
            <a:r>
              <a:rPr lang="it-IT" sz="2400" dirty="0">
                <a:latin typeface="Goudy Old Style" panose="02020502050305020303" pitchFamily="18" charset="0"/>
              </a:rPr>
              <a:t>avuto sulla </a:t>
            </a:r>
            <a:r>
              <a:rPr lang="it-IT" sz="2400" b="1" dirty="0">
                <a:latin typeface="Goudy Old Style" panose="02020502050305020303" pitchFamily="18" charset="0"/>
              </a:rPr>
              <a:t>conciliazione tra lavoro e </a:t>
            </a:r>
            <a:r>
              <a:rPr lang="it-IT" sz="2400" b="1" dirty="0" smtClean="0">
                <a:latin typeface="Goudy Old Style" panose="02020502050305020303" pitchFamily="18" charset="0"/>
              </a:rPr>
              <a:t>famiglia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  <a:endParaRPr lang="it-IT" sz="2400" dirty="0">
              <a:latin typeface="Goudy Old Style" panose="02020502050305020303" pitchFamily="18" charset="0"/>
            </a:endParaRP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È </a:t>
            </a:r>
            <a:r>
              <a:rPr lang="it-IT" sz="2400" dirty="0">
                <a:latin typeface="Goudy Old Style" panose="02020502050305020303" pitchFamily="18" charset="0"/>
              </a:rPr>
              <a:t>necessario introdurre, per l’attuazione dell’orario esteso, una </a:t>
            </a:r>
            <a:r>
              <a:rPr lang="it-IT" sz="2400" b="1" dirty="0">
                <a:latin typeface="Goudy Old Style" panose="02020502050305020303" pitchFamily="18" charset="0"/>
              </a:rPr>
              <a:t>procedura stringente di confronto sindacale</a:t>
            </a:r>
            <a:r>
              <a:rPr lang="it-IT" sz="2400" dirty="0">
                <a:latin typeface="Goudy Old Style" panose="02020502050305020303" pitchFamily="18" charset="0"/>
              </a:rPr>
              <a:t>. </a:t>
            </a:r>
            <a:endParaRPr lang="it-IT" sz="2400" dirty="0" smtClean="0">
              <a:latin typeface="Goudy Old Style" panose="02020502050305020303" pitchFamily="18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endParaRPr lang="it-IT" sz="2400" dirty="0" smtClean="0">
              <a:latin typeface="Goudy Old Style" panose="02020502050305020303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31140" y="80681"/>
            <a:ext cx="5127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ORARIO ESTESO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135268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631140" y="80681"/>
            <a:ext cx="6010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AREA CONTRATTUALE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45460" y="762872"/>
            <a:ext cx="9099175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Salvaguardia e integrità dell’Area Contrattuale.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T</a:t>
            </a:r>
            <a:r>
              <a:rPr lang="it-IT" sz="2400" dirty="0" smtClean="0">
                <a:latin typeface="Goudy Old Style" panose="02020502050305020303" pitchFamily="18" charset="0"/>
              </a:rPr>
              <a:t>enere unite nelle </a:t>
            </a:r>
            <a:r>
              <a:rPr lang="it-IT" sz="2400" dirty="0">
                <a:latin typeface="Goudy Old Style" panose="02020502050305020303" pitchFamily="18" charset="0"/>
              </a:rPr>
              <a:t>operatività </a:t>
            </a:r>
            <a:r>
              <a:rPr lang="it-IT" sz="2400" dirty="0" smtClean="0">
                <a:latin typeface="Goudy Old Style" panose="02020502050305020303" pitchFamily="18" charset="0"/>
              </a:rPr>
              <a:t>e nella </a:t>
            </a:r>
            <a:r>
              <a:rPr lang="it-IT" sz="2400" dirty="0">
                <a:latin typeface="Goudy Old Style" panose="02020502050305020303" pitchFamily="18" charset="0"/>
              </a:rPr>
              <a:t>disciplina </a:t>
            </a:r>
            <a:r>
              <a:rPr lang="it-IT" sz="2400" dirty="0" smtClean="0">
                <a:latin typeface="Goudy Old Style" panose="02020502050305020303" pitchFamily="18" charset="0"/>
              </a:rPr>
              <a:t>contrattuale </a:t>
            </a:r>
            <a:r>
              <a:rPr lang="it-IT" sz="2400" dirty="0">
                <a:latin typeface="Goudy Old Style" panose="02020502050305020303" pitchFamily="18" charset="0"/>
              </a:rPr>
              <a:t>le </a:t>
            </a:r>
            <a:r>
              <a:rPr lang="it-IT" sz="2400" b="1" dirty="0">
                <a:latin typeface="Goudy Old Style" panose="02020502050305020303" pitchFamily="18" charset="0"/>
              </a:rPr>
              <a:t>funzioni di business e quelle amministrative e di back </a:t>
            </a:r>
            <a:r>
              <a:rPr lang="it-IT" sz="2400" b="1" dirty="0" smtClean="0">
                <a:latin typeface="Goudy Old Style" panose="02020502050305020303" pitchFamily="18" charset="0"/>
              </a:rPr>
              <a:t>office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Ritenere </a:t>
            </a:r>
            <a:r>
              <a:rPr lang="it-IT" sz="2400" b="1" dirty="0">
                <a:latin typeface="Goudy Old Style" panose="02020502050305020303" pitchFamily="18" charset="0"/>
              </a:rPr>
              <a:t>attività bancarie </a:t>
            </a:r>
            <a:r>
              <a:rPr lang="it-IT" sz="2400" b="1" dirty="0" smtClean="0">
                <a:latin typeface="Goudy Old Style" panose="02020502050305020303" pitchFamily="18" charset="0"/>
              </a:rPr>
              <a:t>fondamentali</a:t>
            </a:r>
            <a:r>
              <a:rPr lang="it-IT" sz="2400" dirty="0" smtClean="0">
                <a:latin typeface="Goudy Old Style" panose="02020502050305020303" pitchFamily="18" charset="0"/>
              </a:rPr>
              <a:t>: assistenza</a:t>
            </a:r>
            <a:r>
              <a:rPr lang="it-IT" sz="2400" dirty="0">
                <a:latin typeface="Goudy Old Style" panose="02020502050305020303" pitchFamily="18" charset="0"/>
              </a:rPr>
              <a:t>, consulenza, promozione e </a:t>
            </a:r>
            <a:r>
              <a:rPr lang="it-IT" sz="2400" dirty="0" smtClean="0">
                <a:latin typeface="Goudy Old Style" panose="02020502050305020303" pitchFamily="18" charset="0"/>
              </a:rPr>
              <a:t>supporto</a:t>
            </a:r>
            <a:r>
              <a:rPr lang="it-IT" sz="2400" dirty="0">
                <a:latin typeface="Goudy Old Style" panose="02020502050305020303" pitchFamily="18" charset="0"/>
              </a:rPr>
              <a:t> </a:t>
            </a:r>
            <a:r>
              <a:rPr lang="it-IT" sz="2400" dirty="0" smtClean="0">
                <a:latin typeface="Goudy Old Style" panose="02020502050305020303" pitchFamily="18" charset="0"/>
              </a:rPr>
              <a:t>(call </a:t>
            </a:r>
            <a:r>
              <a:rPr lang="it-IT" sz="2400" dirty="0">
                <a:latin typeface="Goudy Old Style" panose="02020502050305020303" pitchFamily="18" charset="0"/>
              </a:rPr>
              <a:t>center, </a:t>
            </a:r>
            <a:r>
              <a:rPr lang="it-IT" sz="2400" dirty="0" err="1">
                <a:latin typeface="Goudy Old Style" panose="02020502050305020303" pitchFamily="18" charset="0"/>
              </a:rPr>
              <a:t>contact</a:t>
            </a:r>
            <a:r>
              <a:rPr lang="it-IT" sz="2400" dirty="0">
                <a:latin typeface="Goudy Old Style" panose="02020502050305020303" pitchFamily="18" charset="0"/>
              </a:rPr>
              <a:t> </a:t>
            </a:r>
            <a:r>
              <a:rPr lang="it-IT" sz="2400" dirty="0" err="1">
                <a:latin typeface="Goudy Old Style" panose="02020502050305020303" pitchFamily="18" charset="0"/>
              </a:rPr>
              <a:t>unit</a:t>
            </a:r>
            <a:r>
              <a:rPr lang="it-IT" sz="2400" dirty="0">
                <a:latin typeface="Goudy Old Style" panose="02020502050305020303" pitchFamily="18" charset="0"/>
              </a:rPr>
              <a:t> e/o banca telefonica etc</a:t>
            </a:r>
            <a:r>
              <a:rPr lang="it-IT" sz="2400" dirty="0" smtClean="0">
                <a:latin typeface="Goudy Old Style" panose="02020502050305020303" pitchFamily="18" charset="0"/>
              </a:rPr>
              <a:t>.).</a:t>
            </a:r>
            <a:endParaRPr lang="it-IT" sz="2400" dirty="0">
              <a:latin typeface="Goudy Old Style" panose="02020502050305020303" pitchFamily="18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Outsourcing, delocalizzazione, cessioni di ramo d’azienda: </a:t>
            </a:r>
            <a:r>
              <a:rPr lang="it-IT" sz="2400" dirty="0">
                <a:latin typeface="Goudy Old Style" panose="02020502050305020303" pitchFamily="18" charset="0"/>
              </a:rPr>
              <a:t>procedure approfondite atte ad evitare che si concretizzano in un mero taglio di costi attraverso la cessione di personale; </a:t>
            </a:r>
            <a:r>
              <a:rPr lang="it-IT" sz="2400" b="1" dirty="0">
                <a:latin typeface="Goudy Old Style" panose="02020502050305020303" pitchFamily="18" charset="0"/>
              </a:rPr>
              <a:t>mantenimento di diritti e tutele</a:t>
            </a:r>
            <a:r>
              <a:rPr lang="it-IT" sz="2400" dirty="0">
                <a:latin typeface="Goudy Old Style" panose="02020502050305020303" pitchFamily="18" charset="0"/>
              </a:rPr>
              <a:t> per il personale </a:t>
            </a:r>
            <a:r>
              <a:rPr lang="it-IT" sz="2400" dirty="0" smtClean="0">
                <a:latin typeface="Goudy Old Style" panose="02020502050305020303" pitchFamily="18" charset="0"/>
              </a:rPr>
              <a:t>coinvolto, </a:t>
            </a:r>
            <a:r>
              <a:rPr lang="it-IT" sz="2400" b="1" dirty="0" smtClean="0">
                <a:latin typeface="Goudy Old Style" panose="02020502050305020303" pitchFamily="18" charset="0"/>
              </a:rPr>
              <a:t>clausole</a:t>
            </a:r>
            <a:r>
              <a:rPr lang="it-IT" sz="2400" dirty="0" smtClean="0">
                <a:latin typeface="Goudy Old Style" panose="02020502050305020303" pitchFamily="18" charset="0"/>
              </a:rPr>
              <a:t> di salvaguardia.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Appalti: norme e tutele più stringenti, estensione dell’informativa sindacale.</a:t>
            </a: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Distacco: </a:t>
            </a:r>
            <a:r>
              <a:rPr lang="it-IT" sz="2400" b="1" dirty="0" smtClean="0">
                <a:latin typeface="Goudy Old Style" panose="02020502050305020303" pitchFamily="18" charset="0"/>
              </a:rPr>
              <a:t>tutele</a:t>
            </a:r>
            <a:r>
              <a:rPr lang="it-IT" sz="2400" dirty="0" smtClean="0">
                <a:latin typeface="Goudy Old Style" panose="02020502050305020303" pitchFamily="18" charset="0"/>
              </a:rPr>
              <a:t> su mobilità, formazione, diritti sindacali, motivazioni.</a:t>
            </a:r>
            <a:endParaRPr lang="it-IT" sz="24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85860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05634" y="49484"/>
            <a:ext cx="6010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MERCATO DEL LAVORO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27530" y="737206"/>
            <a:ext cx="955637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Abolizione utilizzo del </a:t>
            </a:r>
            <a:r>
              <a:rPr lang="it-IT" sz="2400" b="1" dirty="0" smtClean="0">
                <a:latin typeface="Goudy Old Style" panose="02020502050305020303" pitchFamily="18" charset="0"/>
              </a:rPr>
              <a:t>Contratto di somministrazione </a:t>
            </a:r>
            <a:r>
              <a:rPr lang="it-IT" sz="2400" dirty="0" smtClean="0">
                <a:latin typeface="Goudy Old Style" panose="02020502050305020303" pitchFamily="18" charset="0"/>
              </a:rPr>
              <a:t>e dello </a:t>
            </a:r>
            <a:r>
              <a:rPr lang="it-IT" sz="2400" b="1" dirty="0" smtClean="0">
                <a:latin typeface="Goudy Old Style" panose="02020502050305020303" pitchFamily="18" charset="0"/>
              </a:rPr>
              <a:t>Stage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  <a:endParaRPr lang="it-IT" sz="2400" dirty="0">
              <a:latin typeface="Goudy Old Style" panose="02020502050305020303" pitchFamily="18" charset="0"/>
            </a:endParaRPr>
          </a:p>
          <a:p>
            <a:pPr marL="342900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 smtClean="0">
                <a:latin typeface="Goudy Old Style" panose="02020502050305020303" pitchFamily="18" charset="0"/>
              </a:rPr>
              <a:t>Abrogazione</a:t>
            </a:r>
            <a:r>
              <a:rPr lang="it-IT" sz="2400" dirty="0" smtClean="0">
                <a:latin typeface="Goudy Old Style" panose="02020502050305020303" pitchFamily="18" charset="0"/>
              </a:rPr>
              <a:t> </a:t>
            </a:r>
            <a:r>
              <a:rPr lang="it-IT" sz="2400" dirty="0">
                <a:latin typeface="Goudy Old Style" panose="02020502050305020303" pitchFamily="18" charset="0"/>
              </a:rPr>
              <a:t>del “livello retributivo di inserimento professionale” (</a:t>
            </a:r>
            <a:r>
              <a:rPr lang="it-IT" sz="2400" b="1" dirty="0">
                <a:latin typeface="Goudy Old Style" panose="02020502050305020303" pitchFamily="18" charset="0"/>
              </a:rPr>
              <a:t>-18</a:t>
            </a:r>
            <a:r>
              <a:rPr lang="it-IT" sz="2400" b="1" dirty="0" smtClean="0">
                <a:latin typeface="Goudy Old Style" panose="02020502050305020303" pitchFamily="18" charset="0"/>
              </a:rPr>
              <a:t>%</a:t>
            </a:r>
            <a:r>
              <a:rPr lang="it-IT" sz="2400" dirty="0" smtClean="0">
                <a:latin typeface="Goudy Old Style" panose="02020502050305020303" pitchFamily="18" charset="0"/>
              </a:rPr>
              <a:t>).</a:t>
            </a:r>
          </a:p>
          <a:p>
            <a:pPr marL="3420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Contratti a tempo determinato:</a:t>
            </a:r>
          </a:p>
          <a:p>
            <a:pPr marL="799200" lvl="2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introduzione </a:t>
            </a:r>
            <a:r>
              <a:rPr lang="it-IT" sz="2400" dirty="0">
                <a:latin typeface="Goudy Old Style" panose="02020502050305020303" pitchFamily="18" charset="0"/>
              </a:rPr>
              <a:t>di un </a:t>
            </a:r>
            <a:r>
              <a:rPr lang="it-IT" sz="2400" b="1" dirty="0">
                <a:latin typeface="Goudy Old Style" panose="02020502050305020303" pitchFamily="18" charset="0"/>
              </a:rPr>
              <a:t>limite quantitativo alle assunzioni a </a:t>
            </a:r>
            <a:r>
              <a:rPr lang="it-IT" sz="2400" b="1" dirty="0" smtClean="0">
                <a:latin typeface="Goudy Old Style" panose="02020502050305020303" pitchFamily="18" charset="0"/>
              </a:rPr>
              <a:t>termine </a:t>
            </a:r>
            <a:r>
              <a:rPr lang="it-IT" sz="2400" dirty="0" smtClean="0">
                <a:latin typeface="Goudy Old Style" panose="02020502050305020303" pitchFamily="18" charset="0"/>
              </a:rPr>
              <a:t>rispetto all’organico complessivo: </a:t>
            </a:r>
            <a:r>
              <a:rPr lang="it-IT" sz="2400" b="1" dirty="0">
                <a:latin typeface="Goudy Old Style" panose="02020502050305020303" pitchFamily="18" charset="0"/>
              </a:rPr>
              <a:t>5%</a:t>
            </a:r>
            <a:r>
              <a:rPr lang="it-IT" sz="2400" dirty="0">
                <a:latin typeface="Goudy Old Style" panose="02020502050305020303" pitchFamily="18" charset="0"/>
              </a:rPr>
              <a:t> nelle aziende di medie e grandi dimensioni, </a:t>
            </a:r>
            <a:r>
              <a:rPr lang="it-IT" sz="2400" dirty="0" smtClean="0">
                <a:latin typeface="Goudy Old Style" panose="02020502050305020303" pitchFamily="18" charset="0"/>
              </a:rPr>
              <a:t>e </a:t>
            </a:r>
            <a:r>
              <a:rPr lang="it-IT" sz="2400" b="1" dirty="0">
                <a:latin typeface="Goudy Old Style" panose="02020502050305020303" pitchFamily="18" charset="0"/>
              </a:rPr>
              <a:t>10%</a:t>
            </a:r>
            <a:r>
              <a:rPr lang="it-IT" sz="2400" dirty="0">
                <a:latin typeface="Goudy Old Style" panose="02020502050305020303" pitchFamily="18" charset="0"/>
              </a:rPr>
              <a:t> nelle banche più </a:t>
            </a:r>
            <a:r>
              <a:rPr lang="it-IT" sz="2400" dirty="0" smtClean="0">
                <a:latin typeface="Goudy Old Style" panose="02020502050305020303" pitchFamily="18" charset="0"/>
              </a:rPr>
              <a:t>piccole;</a:t>
            </a:r>
          </a:p>
          <a:p>
            <a:pPr marL="799200" lvl="2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b="1" dirty="0">
                <a:latin typeface="Goudy Old Style" panose="02020502050305020303" pitchFamily="18" charset="0"/>
              </a:rPr>
              <a:t>non</a:t>
            </a:r>
            <a:r>
              <a:rPr lang="it-IT" sz="2400" dirty="0">
                <a:latin typeface="Goudy Old Style" panose="02020502050305020303" pitchFamily="18" charset="0"/>
              </a:rPr>
              <a:t> potranno essere “</a:t>
            </a:r>
            <a:r>
              <a:rPr lang="it-IT" sz="2400" b="1" dirty="0">
                <a:latin typeface="Goudy Old Style" panose="02020502050305020303" pitchFamily="18" charset="0"/>
              </a:rPr>
              <a:t>a-causali</a:t>
            </a:r>
            <a:r>
              <a:rPr lang="it-IT" sz="2400" dirty="0" smtClean="0">
                <a:latin typeface="Goudy Old Style" panose="02020502050305020303" pitchFamily="18" charset="0"/>
              </a:rPr>
              <a:t>”;</a:t>
            </a:r>
          </a:p>
          <a:p>
            <a:pPr marL="799200" lvl="2" indent="-342900" algn="just">
              <a:spcAft>
                <a:spcPts val="12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periodi </a:t>
            </a:r>
            <a:r>
              <a:rPr lang="it-IT" sz="2400" dirty="0">
                <a:latin typeface="Goudy Old Style" panose="02020502050305020303" pitchFamily="18" charset="0"/>
              </a:rPr>
              <a:t>di intervallo </a:t>
            </a:r>
            <a:r>
              <a:rPr lang="it-IT" sz="2400" dirty="0" smtClean="0">
                <a:latin typeface="Goudy Old Style" panose="02020502050305020303" pitchFamily="18" charset="0"/>
              </a:rPr>
              <a:t>nella successione di </a:t>
            </a:r>
            <a:r>
              <a:rPr lang="it-IT" sz="2400" dirty="0">
                <a:latin typeface="Goudy Old Style" panose="02020502050305020303" pitchFamily="18" charset="0"/>
              </a:rPr>
              <a:t>due rapporti di lavoro. </a:t>
            </a:r>
          </a:p>
          <a:p>
            <a:pPr marL="3420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>
                <a:latin typeface="Goudy Old Style" panose="02020502050305020303" pitchFamily="18" charset="0"/>
              </a:rPr>
              <a:t>Contratto di Apprendistato: </a:t>
            </a:r>
            <a:endParaRPr lang="it-IT" sz="2400" dirty="0" smtClean="0">
              <a:latin typeface="Goudy Old Style" panose="02020502050305020303" pitchFamily="18" charset="0"/>
            </a:endParaRPr>
          </a:p>
          <a:p>
            <a:pPr marL="799200" lvl="2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mantenere, per </a:t>
            </a:r>
            <a:r>
              <a:rPr lang="it-IT" sz="2400" dirty="0">
                <a:latin typeface="Goudy Old Style" panose="02020502050305020303" pitchFamily="18" charset="0"/>
              </a:rPr>
              <a:t>le nuove </a:t>
            </a:r>
            <a:r>
              <a:rPr lang="it-IT" sz="2400" dirty="0" smtClean="0">
                <a:latin typeface="Goudy Old Style" panose="02020502050305020303" pitchFamily="18" charset="0"/>
              </a:rPr>
              <a:t>assunzioni, vincolo della conferma a tempo indeterminato del </a:t>
            </a:r>
            <a:r>
              <a:rPr lang="it-IT" sz="2400" b="1" dirty="0" smtClean="0">
                <a:latin typeface="Goudy Old Style" panose="02020502050305020303" pitchFamily="18" charset="0"/>
              </a:rPr>
              <a:t>30%</a:t>
            </a:r>
            <a:r>
              <a:rPr lang="it-IT" sz="2400" dirty="0" smtClean="0">
                <a:latin typeface="Goudy Old Style" panose="02020502050305020303" pitchFamily="18" charset="0"/>
              </a:rPr>
              <a:t>-</a:t>
            </a:r>
            <a:r>
              <a:rPr lang="it-IT" sz="2400" b="1" dirty="0" smtClean="0">
                <a:latin typeface="Goudy Old Style" panose="02020502050305020303" pitchFamily="18" charset="0"/>
              </a:rPr>
              <a:t>50%</a:t>
            </a:r>
            <a:r>
              <a:rPr lang="it-IT" sz="2400" dirty="0" smtClean="0">
                <a:latin typeface="Goudy Old Style" panose="02020502050305020303" pitchFamily="18" charset="0"/>
              </a:rPr>
              <a:t> degli apprendisti in organico;</a:t>
            </a:r>
          </a:p>
          <a:p>
            <a:pPr marL="799200" lvl="2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mantenere </a:t>
            </a:r>
            <a:r>
              <a:rPr lang="it-IT" sz="2400" b="1" dirty="0" smtClean="0">
                <a:latin typeface="Goudy Old Style" panose="02020502050305020303" pitchFamily="18" charset="0"/>
              </a:rPr>
              <a:t>forma scritta</a:t>
            </a:r>
            <a:r>
              <a:rPr lang="it-IT" sz="2400" dirty="0" smtClean="0">
                <a:latin typeface="Goudy Old Style" panose="02020502050305020303" pitchFamily="18" charset="0"/>
              </a:rPr>
              <a:t> del piano formativo.</a:t>
            </a:r>
            <a:endParaRPr lang="it-IT" sz="2400" dirty="0">
              <a:latin typeface="Goudy Old Style" panose="02020502050305020303" pitchFamily="18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endParaRPr lang="it-IT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28214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74793" y="268940"/>
            <a:ext cx="6010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chemeClr val="accent2"/>
                </a:solidFill>
                <a:latin typeface="Cooper Black" panose="0208090404030B020404" pitchFamily="18" charset="0"/>
                <a:cs typeface="Aharoni" panose="02010803020104030203" pitchFamily="2" charset="-79"/>
              </a:rPr>
              <a:t>FONDO PER L’OCCUPAZIONE</a:t>
            </a:r>
            <a:endParaRPr lang="it-IT" sz="3600" dirty="0">
              <a:solidFill>
                <a:schemeClr val="accent2"/>
              </a:solidFill>
              <a:latin typeface="Cooper Black" panose="0208090404030B020404" pitchFamily="18" charset="0"/>
              <a:cs typeface="Aharoni" panose="02010803020104030203" pitchFamily="2" charset="-79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99247" y="1833462"/>
            <a:ext cx="9161929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Ripensare il ruolo ed il modello di finanziamento del F.O.C..: 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ampliare le ipotesi di utilizzo delle risorse annue residue (contratti di solidarietà espansivi e difensivi, sezione emergenziale del fondo di solidarietà);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2"/>
              </a:buClr>
              <a:buFont typeface="Calibri" panose="020F0502020204030204" pitchFamily="34" charset="0"/>
              <a:buChar char="→"/>
            </a:pPr>
            <a:r>
              <a:rPr lang="it-IT" sz="2400" dirty="0" smtClean="0">
                <a:latin typeface="Goudy Old Style" panose="02020502050305020303" pitchFamily="18" charset="0"/>
              </a:rPr>
              <a:t>introdurre un criterio che colleghi la quota versata dal Top Management (4%, che va resa obbligatoria) al divario tra le retribuzioni presenti in azienda, fino a portare il contributo ad un livello massimo del 10% dell’ammontare complessivo delle retribuzioni dei Top </a:t>
            </a:r>
            <a:r>
              <a:rPr lang="it-IT" sz="2400" dirty="0" err="1" smtClean="0">
                <a:latin typeface="Goudy Old Style" panose="02020502050305020303" pitchFamily="18" charset="0"/>
              </a:rPr>
              <a:t>Managers</a:t>
            </a:r>
            <a:r>
              <a:rPr lang="it-IT" sz="2400" dirty="0" smtClean="0">
                <a:latin typeface="Goudy Old Style" panose="02020502050305020303" pitchFamily="18" charset="0"/>
              </a:rPr>
              <a:t>.</a:t>
            </a:r>
          </a:p>
          <a:p>
            <a:pPr algn="just">
              <a:spcAft>
                <a:spcPts val="600"/>
              </a:spcAft>
              <a:buClr>
                <a:schemeClr val="accent2"/>
              </a:buClr>
            </a:pPr>
            <a:endParaRPr lang="it-IT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871267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be443cfd9b154efc6dd4bb62e0c9de75dbb370"/>
</p:tagLst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5087</TotalTime>
  <Words>1355</Words>
  <Application>Microsoft Office PowerPoint</Application>
  <PresentationFormat>Personalizzato</PresentationFormat>
  <Paragraphs>103</Paragraphs>
  <Slides>16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Sfaccettatura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Carmelo Nicolosi</dc:creator>
  <cp:lastModifiedBy>abc</cp:lastModifiedBy>
  <cp:revision>590</cp:revision>
  <cp:lastPrinted>2014-01-09T18:08:15Z</cp:lastPrinted>
  <dcterms:created xsi:type="dcterms:W3CDTF">2013-06-10T09:06:16Z</dcterms:created>
  <dcterms:modified xsi:type="dcterms:W3CDTF">2014-04-13T13:44:07Z</dcterms:modified>
</cp:coreProperties>
</file>